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76" r:id="rId2"/>
    <p:sldId id="345" r:id="rId3"/>
    <p:sldId id="346" r:id="rId4"/>
    <p:sldId id="307" r:id="rId5"/>
    <p:sldId id="308" r:id="rId6"/>
    <p:sldId id="309" r:id="rId7"/>
    <p:sldId id="310" r:id="rId8"/>
    <p:sldId id="321" r:id="rId9"/>
    <p:sldId id="331" r:id="rId10"/>
    <p:sldId id="315" r:id="rId11"/>
    <p:sldId id="327" r:id="rId12"/>
    <p:sldId id="328" r:id="rId13"/>
    <p:sldId id="316" r:id="rId14"/>
    <p:sldId id="329" r:id="rId15"/>
    <p:sldId id="330" r:id="rId16"/>
    <p:sldId id="317" r:id="rId17"/>
    <p:sldId id="332" r:id="rId18"/>
    <p:sldId id="333" r:id="rId19"/>
    <p:sldId id="334" r:id="rId20"/>
    <p:sldId id="347" r:id="rId21"/>
    <p:sldId id="336" r:id="rId22"/>
    <p:sldId id="320" r:id="rId23"/>
    <p:sldId id="341" r:id="rId24"/>
    <p:sldId id="338" r:id="rId25"/>
    <p:sldId id="318" r:id="rId26"/>
    <p:sldId id="339" r:id="rId27"/>
    <p:sldId id="322" r:id="rId28"/>
    <p:sldId id="323" r:id="rId29"/>
    <p:sldId id="324" r:id="rId30"/>
    <p:sldId id="325" r:id="rId31"/>
    <p:sldId id="340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2" autoAdjust="0"/>
    <p:restoredTop sz="94394" autoAdjust="0"/>
  </p:normalViewPr>
  <p:slideViewPr>
    <p:cSldViewPr>
      <p:cViewPr varScale="1">
        <p:scale>
          <a:sx n="98" d="100"/>
          <a:sy n="98" d="100"/>
        </p:scale>
        <p:origin x="49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efaultUser\Desktop\&#1044;&#1054;&#1050;&#1051;&#1040;&#1044;\222.xlsx" TargetMode="External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Word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Источники финансирования Государственной программы </a:t>
            </a:r>
            <a:r>
              <a:rPr lang="ru-RU" sz="2000" dirty="0" smtClean="0"/>
              <a:t>«Культура Беларуси» </a:t>
            </a:r>
            <a:r>
              <a:rPr lang="ru-RU" sz="2000" dirty="0"/>
              <a:t>в </a:t>
            </a:r>
            <a:r>
              <a:rPr lang="ru-RU" sz="2000" dirty="0" smtClean="0"/>
              <a:t>2019 </a:t>
            </a:r>
            <a:r>
              <a:rPr lang="ru-RU" sz="2000" dirty="0"/>
              <a:t>году </a:t>
            </a:r>
          </a:p>
          <a:p>
            <a:pPr>
              <a:defRPr sz="2000"/>
            </a:pPr>
            <a:r>
              <a:rPr lang="ru-RU" sz="2000" b="0" i="1" dirty="0"/>
              <a:t>(всего </a:t>
            </a:r>
            <a:r>
              <a:rPr lang="ru-RU" sz="2000" b="0" i="1" dirty="0" smtClean="0"/>
              <a:t>-</a:t>
            </a:r>
            <a:r>
              <a:rPr lang="ru-RU" sz="2000" b="0" i="1" baseline="0" dirty="0" smtClean="0"/>
              <a:t> </a:t>
            </a:r>
            <a:r>
              <a:rPr lang="ru-RU" sz="2000" b="0" i="1" dirty="0" smtClean="0"/>
              <a:t>723,1 млн </a:t>
            </a:r>
            <a:r>
              <a:rPr lang="ru-RU" sz="2000" b="0" i="1" dirty="0"/>
              <a:t>рублей)</a:t>
            </a:r>
          </a:p>
        </c:rich>
      </c:tx>
      <c:layout>
        <c:manualLayout>
          <c:xMode val="edge"/>
          <c:yMode val="edge"/>
          <c:x val="0.1456520256264875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'[Диаграмма в Microsoft Word]Данные по Источникам'!$C$2</c:f>
              <c:strCache>
                <c:ptCount val="1"/>
                <c:pt idx="0">
                  <c:v>2018  (млн. рублей)</c:v>
                </c:pt>
              </c:strCache>
            </c:strRef>
          </c:tx>
          <c:explosion val="1"/>
          <c:dPt>
            <c:idx val="1"/>
            <c:bubble3D val="0"/>
            <c:explosion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52-45CD-B0C0-F9A0DD32C03C}"/>
              </c:ext>
            </c:extLst>
          </c:dPt>
          <c:dLbls>
            <c:dLbl>
              <c:idx val="0"/>
              <c:layout>
                <c:manualLayout>
                  <c:x val="-6.1151757186548736E-2"/>
                  <c:y val="0.13266361281056266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146,5</a:t>
                    </a:r>
                    <a:endParaRPr lang="en-US" sz="15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52-45CD-B0C0-F9A0DD32C0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949990839546416E-2"/>
                  <c:y val="-0.17823858834334549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417,3</a:t>
                    </a:r>
                    <a:endParaRPr lang="en-US" sz="15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52-45CD-B0C0-F9A0DD32C0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59785649454462E-2"/>
                  <c:y val="0.15167999694784981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148,3</a:t>
                    </a:r>
                    <a:endParaRPr lang="en-US" sz="15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52-45CD-B0C0-F9A0DD32C0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335607015320806E-2"/>
                  <c:y val="-2.6603954907273492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11,0    </a:t>
                    </a:r>
                    <a:endParaRPr lang="en-US" sz="15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652-45CD-B0C0-F9A0DD32C03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в Microsoft Word]Данные по Источникам'!$B$3:$B$6</c:f>
              <c:strCache>
                <c:ptCount val="4"/>
                <c:pt idx="0">
                  <c:v>Республиканский бюджет</c:v>
                </c:pt>
                <c:pt idx="1">
                  <c:v>Местные бюджеты</c:v>
                </c:pt>
                <c:pt idx="2">
                  <c:v>Собственные средства организаций</c:v>
                </c:pt>
                <c:pt idx="3">
                  <c:v>Иные источники</c:v>
                </c:pt>
              </c:strCache>
            </c:strRef>
          </c:cat>
          <c:val>
            <c:numRef>
              <c:f>'[Диаграмма в Microsoft Word]Данные по Источникам'!$C$3:$C$6</c:f>
              <c:numCache>
                <c:formatCode>_-* #,##0.0_р_._-;\-* #,##0.0_р_._-;_-* "-"??_р_._-;_-@_-</c:formatCode>
                <c:ptCount val="4"/>
                <c:pt idx="0">
                  <c:v>99.1</c:v>
                </c:pt>
                <c:pt idx="1">
                  <c:v>388.5</c:v>
                </c:pt>
                <c:pt idx="2">
                  <c:v>128.4</c:v>
                </c:pt>
                <c:pt idx="3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52-45CD-B0C0-F9A0DD32C0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1994095813056"/>
          <c:y val="0.41898088428140356"/>
          <c:w val="0.33491128608923948"/>
          <c:h val="0.4651335589161325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>
              <a:glow rad="25400">
                <a:schemeClr val="accent1"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  <a:softEdge rad="1270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Республиканские концертные организации и цирк </c:v>
                </c:pt>
                <c:pt idx="1">
                  <c:v>Брестская область </c:v>
                </c:pt>
                <c:pt idx="2">
                  <c:v>Витебская область </c:v>
                </c:pt>
                <c:pt idx="3">
                  <c:v>Гомельская область </c:v>
                </c:pt>
                <c:pt idx="4">
                  <c:v>Гродненская область </c:v>
                </c:pt>
                <c:pt idx="5">
                  <c:v>Могилевская область</c:v>
                </c:pt>
                <c:pt idx="6">
                  <c:v>Минская область </c:v>
                </c:pt>
                <c:pt idx="7">
                  <c:v>г. Минск (с учетом цирка) 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2428</c:v>
                </c:pt>
                <c:pt idx="1">
                  <c:v>1138</c:v>
                </c:pt>
                <c:pt idx="2" formatCode="General">
                  <c:v>451</c:v>
                </c:pt>
                <c:pt idx="3" formatCode="General">
                  <c:v>610</c:v>
                </c:pt>
                <c:pt idx="4">
                  <c:v>1355</c:v>
                </c:pt>
                <c:pt idx="5" formatCode="General">
                  <c:v>630</c:v>
                </c:pt>
                <c:pt idx="6" formatCode="General">
                  <c:v>174</c:v>
                </c:pt>
                <c:pt idx="7" formatCode="General">
                  <c:v>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20F-462B-8F85-61279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44156456"/>
        <c:axId val="144156064"/>
      </c:barChart>
      <c:valAx>
        <c:axId val="144156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44156456"/>
        <c:crosses val="autoZero"/>
        <c:crossBetween val="between"/>
      </c:valAx>
      <c:catAx>
        <c:axId val="144156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56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9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98-4908-A2C7-AAE76BE24771}"/>
              </c:ext>
            </c:extLst>
          </c:dPt>
          <c:dPt>
            <c:idx val="1"/>
            <c:bubble3D val="0"/>
            <c:spPr>
              <a:solidFill>
                <a:srgbClr val="9BBB5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98-4908-A2C7-AAE76BE24771}"/>
              </c:ext>
            </c:extLst>
          </c:dPt>
          <c:dLbls>
            <c:dLbl>
              <c:idx val="0"/>
              <c:layout>
                <c:manualLayout>
                  <c:x val="0.17254935524363801"/>
                  <c:y val="-9.6150009690217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090735034932228"/>
                  <c:y val="1.10681920956852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театральное искусство </c:v>
                </c:pt>
                <c:pt idx="1">
                  <c:v>музыкальное, хореографическое и цирковое искусство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2142633</c:v>
                </c:pt>
                <c:pt idx="1">
                  <c:v>3197139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98-4908-A2C7-AAE76BE247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898550724637679E-2"/>
          <c:y val="0.8911135440213348"/>
          <c:w val="0.9"/>
          <c:h val="8.7200859000077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379984"/>
        <c:axId val="204379200"/>
      </c:barChart>
      <c:catAx>
        <c:axId val="20437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9200"/>
        <c:crosses val="autoZero"/>
        <c:auto val="1"/>
        <c:lblAlgn val="ctr"/>
        <c:lblOffset val="100"/>
        <c:noMultiLvlLbl val="0"/>
      </c:catAx>
      <c:valAx>
        <c:axId val="20437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Лист2!$A$2:$A$9</c:f>
              <c:strCache>
                <c:ptCount val="8"/>
                <c:pt idx="0">
                  <c:v>Республиканские театры</c:v>
                </c:pt>
                <c:pt idx="1">
                  <c:v>Брестская область </c:v>
                </c:pt>
                <c:pt idx="2">
                  <c:v>Витебская область </c:v>
                </c:pt>
                <c:pt idx="3">
                  <c:v>Гомельская область </c:v>
                </c:pt>
                <c:pt idx="4">
                  <c:v>Гродненская область </c:v>
                </c:pt>
                <c:pt idx="5">
                  <c:v>Могилевская область</c:v>
                </c:pt>
                <c:pt idx="6">
                  <c:v>Минская область </c:v>
                </c:pt>
                <c:pt idx="7">
                  <c:v>г. Минск </c:v>
                </c:pt>
              </c:strCache>
            </c:strRef>
          </c:cat>
          <c:val>
            <c:numRef>
              <c:f>Лист2!$B$2:$B$9</c:f>
              <c:numCache>
                <c:formatCode>#,##0</c:formatCode>
                <c:ptCount val="8"/>
                <c:pt idx="0">
                  <c:v>588077</c:v>
                </c:pt>
                <c:pt idx="1">
                  <c:v>175294</c:v>
                </c:pt>
                <c:pt idx="2">
                  <c:v>40518</c:v>
                </c:pt>
                <c:pt idx="3">
                  <c:v>208655</c:v>
                </c:pt>
                <c:pt idx="4">
                  <c:v>228145</c:v>
                </c:pt>
                <c:pt idx="5">
                  <c:v>227224</c:v>
                </c:pt>
                <c:pt idx="6">
                  <c:v>41700</c:v>
                </c:pt>
                <c:pt idx="7">
                  <c:v>633020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05369040"/>
        <c:axId val="205369432"/>
      </c:barChart>
      <c:catAx>
        <c:axId val="20536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69432"/>
        <c:crosses val="autoZero"/>
        <c:auto val="1"/>
        <c:lblAlgn val="ctr"/>
        <c:lblOffset val="100"/>
        <c:noMultiLvlLbl val="0"/>
      </c:catAx>
      <c:valAx>
        <c:axId val="205369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36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Лист3!$A$1:$A$8</c:f>
              <c:strCache>
                <c:ptCount val="8"/>
                <c:pt idx="0">
                  <c:v>Республиканские концертные организации и цирк</c:v>
                </c:pt>
                <c:pt idx="1">
                  <c:v>Брестская область </c:v>
                </c:pt>
                <c:pt idx="2">
                  <c:v>Витебская область </c:v>
                </c:pt>
                <c:pt idx="3">
                  <c:v>Гомельская область </c:v>
                </c:pt>
                <c:pt idx="4">
                  <c:v>Гродненская область </c:v>
                </c:pt>
                <c:pt idx="5">
                  <c:v>Могилевская область</c:v>
                </c:pt>
                <c:pt idx="6">
                  <c:v>Минская область </c:v>
                </c:pt>
                <c:pt idx="7">
                  <c:v>г. Минск (с учетом цирка)</c:v>
                </c:pt>
              </c:strCache>
            </c:strRef>
          </c:cat>
          <c:val>
            <c:numRef>
              <c:f>Лист3!$B$1:$B$8</c:f>
              <c:numCache>
                <c:formatCode>#,##0</c:formatCode>
                <c:ptCount val="8"/>
                <c:pt idx="0">
                  <c:v>717185</c:v>
                </c:pt>
                <c:pt idx="1">
                  <c:v>146412</c:v>
                </c:pt>
                <c:pt idx="2">
                  <c:v>81259</c:v>
                </c:pt>
                <c:pt idx="3">
                  <c:v>189797</c:v>
                </c:pt>
                <c:pt idx="4">
                  <c:v>774909</c:v>
                </c:pt>
                <c:pt idx="5">
                  <c:v>44377</c:v>
                </c:pt>
                <c:pt idx="6">
                  <c:v>63200</c:v>
                </c:pt>
                <c:pt idx="7">
                  <c:v>1180000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05370216"/>
        <c:axId val="205370608"/>
      </c:barChart>
      <c:catAx>
        <c:axId val="205370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70608"/>
        <c:crosses val="autoZero"/>
        <c:auto val="1"/>
        <c:lblAlgn val="ctr"/>
        <c:lblOffset val="100"/>
        <c:noMultiLvlLbl val="0"/>
      </c:catAx>
      <c:valAx>
        <c:axId val="205370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37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Выполнение </a:t>
            </a:r>
            <a:r>
              <a:rPr lang="ru-RU" sz="2000" dirty="0" smtClean="0">
                <a:solidFill>
                  <a:schemeClr val="tx1"/>
                </a:solidFill>
              </a:rPr>
              <a:t>показателя «Прирост </a:t>
            </a:r>
            <a:r>
              <a:rPr lang="ru-RU" sz="2000" dirty="0">
                <a:solidFill>
                  <a:schemeClr val="tx1"/>
                </a:solidFill>
              </a:rPr>
              <a:t>объёма 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000" dirty="0" smtClean="0">
                <a:solidFill>
                  <a:schemeClr val="tx1"/>
                </a:solidFill>
              </a:rPr>
              <a:t>Музейного </a:t>
            </a:r>
            <a:r>
              <a:rPr lang="ru-RU" sz="2000" dirty="0">
                <a:solidFill>
                  <a:schemeClr val="tx1"/>
                </a:solidFill>
              </a:rPr>
              <a:t>фонда Республики </a:t>
            </a:r>
            <a:r>
              <a:rPr lang="ru-RU" sz="2000" dirty="0" smtClean="0">
                <a:solidFill>
                  <a:schemeClr val="tx1"/>
                </a:solidFill>
              </a:rPr>
              <a:t>Беларусь»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0261167314833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03215223097093E-2"/>
          <c:y val="0.13760949803149611"/>
          <c:w val="0.88468011811023617"/>
          <c:h val="0.71330708661417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589642775302849E-2"/>
                  <c:y val="0.15071617807016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A1F-49C5-975F-E35E477250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2015 г.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3404053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C343-4FB5-9BAD-CE2842D0FC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292478885686126E-2"/>
                  <c:y val="0.10394219177252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1F-49C5-975F-E35E4772501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2015 г.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3217517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C343-4FB5-9BAD-CE2842D0F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5"/>
        <c:gapDepth val="128"/>
        <c:shape val="box"/>
        <c:axId val="205371392"/>
        <c:axId val="205371000"/>
        <c:axId val="0"/>
      </c:bar3DChart>
      <c:catAx>
        <c:axId val="20537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371000"/>
        <c:crosses val="autoZero"/>
        <c:auto val="1"/>
        <c:lblAlgn val="ctr"/>
        <c:lblOffset val="100"/>
        <c:noMultiLvlLbl val="0"/>
      </c:catAx>
      <c:valAx>
        <c:axId val="205371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37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2977077140843"/>
          <c:y val="0.82042519685039372"/>
          <c:w val="0.32032124566502834"/>
          <c:h val="7.8400444250564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Выполнение показателя 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«Прирост количества посещений музеев</a:t>
            </a:r>
            <a:r>
              <a:rPr lang="ru-RU" sz="2000" b="1" baseline="0" dirty="0" smtClean="0">
                <a:solidFill>
                  <a:schemeClr val="tx1"/>
                </a:solidFill>
              </a:rPr>
              <a:t>»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712730695570013"/>
          <c:y val="1.1913003183679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507137331326023E-2"/>
                  <c:y val="0.13104303502047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77-430E-A4D2-ECFC1A9599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6687317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2577-430E-A4D2-ECFC1A9599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743271135011442E-2"/>
                  <c:y val="0.12210828263271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77-430E-A4D2-ECFC1A9599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6181072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2577-430E-A4D2-ECFC1A9599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9"/>
        <c:shape val="box"/>
        <c:axId val="204112160"/>
        <c:axId val="204112552"/>
        <c:axId val="0"/>
      </c:bar3DChart>
      <c:catAx>
        <c:axId val="204112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112552"/>
        <c:crosses val="autoZero"/>
        <c:auto val="1"/>
        <c:lblAlgn val="ctr"/>
        <c:lblOffset val="100"/>
        <c:noMultiLvlLbl val="0"/>
      </c:catAx>
      <c:valAx>
        <c:axId val="204112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411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424127435755015E-2"/>
          <c:y val="0.13721185712419287"/>
          <c:w val="0.97114723111522261"/>
          <c:h val="0.748433734422450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Лист1!$A$79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Лист1!$B$78:$C$78</c:f>
              <c:strCache>
                <c:ptCount val="2"/>
                <c:pt idx="0">
                  <c:v>Посещаемость (млн.чел.)</c:v>
                </c:pt>
                <c:pt idx="1">
                  <c:v>Доход (млн.руб)</c:v>
                </c:pt>
              </c:strCache>
            </c:strRef>
          </c:cat>
          <c:val>
            <c:numRef>
              <c:f>Лист1!$B$79:$C$79</c:f>
              <c:numCache>
                <c:formatCode>#,##0</c:formatCode>
                <c:ptCount val="2"/>
                <c:pt idx="0">
                  <c:v>10.9</c:v>
                </c:pt>
                <c:pt idx="1">
                  <c:v>31.7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872-48B7-95CD-5A4DE83B7522}"/>
            </c:ext>
          </c:extLst>
        </c:ser>
        <c:ser>
          <c:idx val="1"/>
          <c:order val="1"/>
          <c:tx>
            <c:strRef>
              <c:f>Лист1!$A$80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Лист1!$B$78:$C$78</c:f>
              <c:strCache>
                <c:ptCount val="2"/>
                <c:pt idx="0">
                  <c:v>Посещаемость (млн.чел.)</c:v>
                </c:pt>
                <c:pt idx="1">
                  <c:v>Доход (млн.руб)</c:v>
                </c:pt>
              </c:strCache>
            </c:strRef>
          </c:cat>
          <c:val>
            <c:numRef>
              <c:f>Лист1!$B$80:$C$80</c:f>
              <c:numCache>
                <c:formatCode>#,##0</c:formatCode>
                <c:ptCount val="2"/>
                <c:pt idx="0">
                  <c:v>11</c:v>
                </c:pt>
                <c:pt idx="1">
                  <c:v>37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872-48B7-95CD-5A4DE83B7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71"/>
        <c:shape val="box"/>
        <c:axId val="144154888"/>
        <c:axId val="144155280"/>
        <c:axId val="0"/>
      </c:bar3DChart>
      <c:catAx>
        <c:axId val="1441548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4155280"/>
        <c:crosses val="autoZero"/>
        <c:auto val="1"/>
        <c:lblAlgn val="ctr"/>
        <c:lblOffset val="100"/>
        <c:noMultiLvlLbl val="0"/>
      </c:catAx>
      <c:valAx>
        <c:axId val="1441552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154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Производство фильмов с государственной </a:t>
            </a:r>
            <a:r>
              <a:rPr lang="ru-RU" sz="2000" b="1" dirty="0" smtClean="0">
                <a:solidFill>
                  <a:schemeClr val="tx1"/>
                </a:solidFill>
              </a:rPr>
              <a:t>поддержкой </a:t>
            </a:r>
            <a:r>
              <a:rPr lang="ru-RU" sz="2000" b="0" i="1" dirty="0" smtClean="0">
                <a:solidFill>
                  <a:schemeClr val="tx1"/>
                </a:solidFill>
              </a:rPr>
              <a:t>(ед.)</a:t>
            </a:r>
            <a:endParaRPr lang="ru-RU" sz="2000" b="0" i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 фильмов с государственной поддержкой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77-4ACE-9433-DA8CA9E618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77-4ACE-9433-DA8CA9E6186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77-4ACE-9433-DA8CA9E61865}"/>
              </c:ext>
            </c:extLst>
          </c:dPt>
          <c:dLbls>
            <c:dLbl>
              <c:idx val="1"/>
              <c:layout>
                <c:manualLayout>
                  <c:x val="-0.11895332400229582"/>
                  <c:y val="-0.179996752959234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911243358830019E-2"/>
                  <c:y val="0.101520297694601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schemeClr val="bg1"/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Игровые</c:v>
                </c:pt>
                <c:pt idx="1">
                  <c:v>Неигровые</c:v>
                </c:pt>
                <c:pt idx="2">
                  <c:v>Анимационные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B1-46AE-BF1A-27860C5E6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69E-2"/>
          <c:y val="0.35517199803149607"/>
          <c:w val="0.95416666666666661"/>
          <c:h val="0.54337819881889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09-4FF5-8C8E-44BC678F675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09-4FF5-8C8E-44BC678F675C}"/>
              </c:ext>
            </c:extLst>
          </c:dPt>
          <c:dLbls>
            <c:dLbl>
              <c:idx val="0"/>
              <c:layout>
                <c:manualLayout>
                  <c:x val="0.16786170681189794"/>
                  <c:y val="-9.70420767716536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82553367082879"/>
                  <c:y val="1.00378937007872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600</c:v>
                </c:pt>
                <c:pt idx="1">
                  <c:v>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B3-49B0-8A15-ADC031A7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827456066554493"/>
          <c:y val="0.92082923228346458"/>
          <c:w val="0.24345072492644962"/>
          <c:h val="7.9170767716535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b="1" i="0" baseline="0" dirty="0">
                <a:effectLst/>
              </a:rPr>
              <a:t>Удельный вес расходов на подпрограммы Государственной программы </a:t>
            </a:r>
            <a:r>
              <a:rPr lang="ru-RU" sz="1800" b="1" i="0" baseline="0" dirty="0" smtClean="0">
                <a:effectLst/>
              </a:rPr>
              <a:t>«Культура Беларуси» </a:t>
            </a:r>
            <a:r>
              <a:rPr lang="ru-RU" sz="1800" b="1" i="0" baseline="0" dirty="0">
                <a:effectLst/>
              </a:rPr>
              <a:t>в </a:t>
            </a:r>
            <a:r>
              <a:rPr lang="ru-RU" sz="1800" b="1" i="0" baseline="0" dirty="0" smtClean="0">
                <a:effectLst/>
              </a:rPr>
              <a:t>2019 </a:t>
            </a:r>
            <a:r>
              <a:rPr lang="ru-RU" sz="1800" b="1" i="0" baseline="0" dirty="0">
                <a:effectLst/>
              </a:rPr>
              <a:t>году</a:t>
            </a:r>
            <a:endParaRPr lang="ru-RU" sz="1800" dirty="0">
              <a:effectLst/>
            </a:endParaRPr>
          </a:p>
        </c:rich>
      </c:tx>
      <c:layout>
        <c:manualLayout>
          <c:xMode val="edge"/>
          <c:yMode val="edge"/>
          <c:x val="0.16578012853426696"/>
          <c:y val="2.9120392185187352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855587617391856E-2"/>
          <c:y val="0.32980724364023245"/>
          <c:w val="0.83368839898669911"/>
          <c:h val="0.67019275635976749"/>
        </c:manualLayout>
      </c:layout>
      <c:pie3DChart>
        <c:varyColors val="1"/>
        <c:ser>
          <c:idx val="0"/>
          <c:order val="0"/>
          <c:tx>
            <c:strRef>
              <c:f>'[Диаграмма 2 в Microsoft Word]Данные по объему финансирован'!$C$10</c:f>
              <c:strCache>
                <c:ptCount val="1"/>
                <c:pt idx="0">
                  <c:v>2018  (факт)</c:v>
                </c:pt>
              </c:strCache>
            </c:strRef>
          </c:tx>
          <c:explosion val="26"/>
          <c:dPt>
            <c:idx val="2"/>
            <c:bubble3D val="0"/>
            <c:explosion val="15"/>
          </c:dPt>
          <c:dPt>
            <c:idx val="3"/>
            <c:bubble3D val="0"/>
            <c:explosion val="19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7546517604150091"/>
                  <c:y val="-1.17994911956672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Белорусы </a:t>
                    </a:r>
                    <a:r>
                      <a:rPr lang="ru-RU" dirty="0"/>
                      <a:t>в мире
0,1</a:t>
                    </a:r>
                    <a:r>
                      <a:rPr lang="ru-RU" dirty="0" smtClean="0"/>
                      <a:t>% (0,5 млн руб.)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1A-47CC-8BA1-B4ECD8E51CE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921440160302429E-2"/>
                  <c:y val="1.59270201698842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Архивы Беларуси
2,8</a:t>
                    </a:r>
                    <a:r>
                      <a:rPr lang="ru-RU" dirty="0" smtClean="0"/>
                      <a:t>%  (20,6 млн руб.)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9543624281986699"/>
                  <c:y val="6.33453368965687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Наследие
</a:t>
                    </a:r>
                    <a:r>
                      <a:rPr lang="ru-RU" dirty="0" smtClean="0"/>
                      <a:t>31,3% (226,6 млн руб.)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71A-47CC-8BA1-B4ECD8E51CE1}"/>
                </c:ext>
                <c:ext xmlns:c15="http://schemas.microsoft.com/office/drawing/2012/chart" uri="{CE6537A1-D6FC-4f65-9D91-7224C49458BB}">
                  <c15:layout>
                    <c:manualLayout>
                      <c:w val="0.22085884351188206"/>
                      <c:h val="0.148514000144455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3065624089815848"/>
                  <c:y val="-0.1870424573025115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ru-RU" sz="1200" dirty="0"/>
                      <a:t>Искусство и творчество
</a:t>
                    </a:r>
                    <a:r>
                      <a:rPr lang="ru-RU" sz="1200" dirty="0" smtClean="0"/>
                      <a:t>65,8% (475,4 млн руб.)</a:t>
                    </a:r>
                    <a:endParaRPr lang="ru-RU" sz="12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0795937588514"/>
                      <c:h val="0.14699973975082573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'[Диаграмма 2 в Microsoft Word]Данные по объему финансирован'!$B$11:$B$14</c:f>
              <c:strCache>
                <c:ptCount val="4"/>
                <c:pt idx="0">
                  <c:v>Беларусы в мире</c:v>
                </c:pt>
                <c:pt idx="1">
                  <c:v>Архивы Беларуси</c:v>
                </c:pt>
                <c:pt idx="2">
                  <c:v>Наследие</c:v>
                </c:pt>
                <c:pt idx="3">
                  <c:v>Искусство и творчество</c:v>
                </c:pt>
              </c:strCache>
            </c:strRef>
          </c:cat>
          <c:val>
            <c:numRef>
              <c:f>'[Диаграмма 2 в Microsoft Word]Данные по объему финансирован'!$C$11:$C$14</c:f>
              <c:numCache>
                <c:formatCode>General</c:formatCode>
                <c:ptCount val="4"/>
                <c:pt idx="0">
                  <c:v>441.2</c:v>
                </c:pt>
                <c:pt idx="1">
                  <c:v>17499.5</c:v>
                </c:pt>
                <c:pt idx="2">
                  <c:v>173789</c:v>
                </c:pt>
                <c:pt idx="3">
                  <c:v>430076.5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A-47CC-8BA1-B4ECD8E51C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Количество</a:t>
            </a:r>
            <a:r>
              <a:rPr lang="ru-RU" sz="2000" b="1" baseline="0" dirty="0" smtClean="0">
                <a:solidFill>
                  <a:schemeClr val="tx1"/>
                </a:solidFill>
              </a:rPr>
              <a:t> архивных документов</a:t>
            </a:r>
            <a:r>
              <a:rPr lang="en-US" sz="2000" b="1" baseline="0" dirty="0" smtClean="0">
                <a:solidFill>
                  <a:schemeClr val="tx1"/>
                </a:solidFill>
              </a:rPr>
              <a:t>,</a:t>
            </a:r>
            <a:r>
              <a:rPr lang="ru-RU" sz="2000" b="1" baseline="0" dirty="0" smtClean="0">
                <a:solidFill>
                  <a:schemeClr val="tx1"/>
                </a:solidFill>
              </a:rPr>
              <a:t>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000" b="1" baseline="0" dirty="0" smtClean="0">
                <a:solidFill>
                  <a:schemeClr val="tx1"/>
                </a:solidFill>
              </a:rPr>
              <a:t>имеющих цифровые копии </a:t>
            </a:r>
            <a:r>
              <a:rPr lang="ru-RU" sz="2000" b="0" i="1" baseline="0" dirty="0" smtClean="0">
                <a:solidFill>
                  <a:schemeClr val="tx1"/>
                </a:solidFill>
              </a:rPr>
              <a:t>(ед.)</a:t>
            </a:r>
            <a:endParaRPr lang="ru-RU" sz="2000" b="0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5783662219114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DE-48D3-A7D3-3B4CCB78D0C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C7-4098-B6D9-8058D64CD435}"/>
              </c:ext>
            </c:extLst>
          </c:dPt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3600</c:v>
                </c:pt>
                <c:pt idx="1">
                  <c:v>5724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C7-4098-B6D9-8058D64CD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Количество культурных мероприятий с участием зарубежных</a:t>
            </a:r>
            <a:r>
              <a:rPr lang="ru-RU" sz="2000" b="1" baseline="0" dirty="0" smtClean="0">
                <a:solidFill>
                  <a:schemeClr val="tx1"/>
                </a:solidFill>
              </a:rPr>
              <a:t> коллективов художественного творчества и делегаций национально-культурных объединений белорусов зарубежья</a:t>
            </a:r>
            <a:r>
              <a:rPr lang="en-US" sz="2000" b="1" baseline="0" dirty="0" smtClean="0">
                <a:solidFill>
                  <a:schemeClr val="tx1"/>
                </a:solidFill>
              </a:rPr>
              <a:t>,</a:t>
            </a:r>
            <a:r>
              <a:rPr lang="ru-RU" sz="2000" b="1" baseline="0" dirty="0" smtClean="0">
                <a:solidFill>
                  <a:schemeClr val="tx1"/>
                </a:solidFill>
              </a:rPr>
              <a:t> проводимых на территории Республики Беларусь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068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060462866821251E-2"/>
          <c:y val="0.35969339727150829"/>
          <c:w val="0.86792708385080919"/>
          <c:h val="0.481508756784283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AD-4B1D-852E-F70C22234F09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AD-4B1D-852E-F70C22234F09}"/>
              </c:ext>
            </c:extLst>
          </c:dPt>
          <c:dLbls>
            <c:dLbl>
              <c:idx val="0"/>
              <c:layout>
                <c:manualLayout>
                  <c:x val="9.8409823973916316E-2"/>
                  <c:y val="-0.103933124489822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82112825374926"/>
                  <c:y val="5.47101919517346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D9-41A3-9AF2-047C8896C1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Выполнение показателей Государственной программы </a:t>
            </a:r>
            <a:r>
              <a:rPr lang="ru-RU" sz="2000" dirty="0" smtClean="0"/>
              <a:t>«Культура Беларуси» </a:t>
            </a:r>
            <a:r>
              <a:rPr lang="ru-RU" sz="2000" dirty="0"/>
              <a:t>за </a:t>
            </a:r>
            <a:r>
              <a:rPr lang="ru-RU" sz="2000" dirty="0" smtClean="0"/>
              <a:t>2019 год</a:t>
            </a:r>
            <a:endParaRPr lang="ru-RU" sz="2000" dirty="0"/>
          </a:p>
        </c:rich>
      </c:tx>
      <c:layout>
        <c:manualLayout>
          <c:xMode val="edge"/>
          <c:yMode val="edge"/>
          <c:x val="0.1680431477112564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37399469451324"/>
          <c:y val="0.15483039867541337"/>
          <c:w val="0.75141875447387374"/>
          <c:h val="0.523219184866041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'Диаграмма Показатели'!$B$4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'Диаграмма Показатели'!$C$3:$H$3</c:f>
              <c:strCache>
                <c:ptCount val="6"/>
                <c:pt idx="0">
                  <c:v>Всего по Госпрограмме</c:v>
                </c:pt>
                <c:pt idx="1">
                  <c:v>Сводные показатели</c:v>
                </c:pt>
                <c:pt idx="2">
                  <c:v>Наследие</c:v>
                </c:pt>
                <c:pt idx="3">
                  <c:v>Искусство и творчество</c:v>
                </c:pt>
                <c:pt idx="4">
                  <c:v>Архивы Беларуси</c:v>
                </c:pt>
                <c:pt idx="5">
                  <c:v>Белорусы в мире</c:v>
                </c:pt>
              </c:strCache>
            </c:strRef>
          </c:cat>
          <c:val>
            <c:numRef>
              <c:f>'Диаграмма Показатели'!$C$4:$H$4</c:f>
              <c:numCache>
                <c:formatCode>General</c:formatCode>
                <c:ptCount val="6"/>
                <c:pt idx="0">
                  <c:v>25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0C-4370-938D-C885E1476E5F}"/>
            </c:ext>
          </c:extLst>
        </c:ser>
        <c:ser>
          <c:idx val="1"/>
          <c:order val="1"/>
          <c:tx>
            <c:strRef>
              <c:f>'Диаграмма Показатели'!$B$5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1.5956659975438183E-2"/>
                  <c:y val="2.93675026153264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83760683760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71122994652408E-3"/>
                  <c:y val="-3.1446540880503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19056719334126E-2"/>
                  <c:y val="4.3638258964950452E-2"/>
                </c:manualLayout>
              </c:layout>
              <c:tx>
                <c:rich>
                  <a:bodyPr/>
                  <a:lstStyle/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r>
                      <a:rPr lang="en-US" dirty="0" smtClean="0"/>
                      <a:t>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9732620320855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C0C-4370-938D-C885E1476E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'Диаграмма Показатели'!$C$3:$H$3</c:f>
              <c:strCache>
                <c:ptCount val="6"/>
                <c:pt idx="0">
                  <c:v>Всего по Госпрограмме</c:v>
                </c:pt>
                <c:pt idx="1">
                  <c:v>Сводные показатели</c:v>
                </c:pt>
                <c:pt idx="2">
                  <c:v>Наследие</c:v>
                </c:pt>
                <c:pt idx="3">
                  <c:v>Искусство и творчество</c:v>
                </c:pt>
                <c:pt idx="4">
                  <c:v>Архивы Беларуси</c:v>
                </c:pt>
                <c:pt idx="5">
                  <c:v>Белорусы в мире</c:v>
                </c:pt>
              </c:strCache>
            </c:strRef>
          </c:cat>
          <c:val>
            <c:numRef>
              <c:f>'Диаграмма Показатели'!$C$5:$H$5</c:f>
              <c:numCache>
                <c:formatCode>General</c:formatCode>
                <c:ptCount val="6"/>
                <c:pt idx="0">
                  <c:v>22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0C-4370-938D-C885E1476E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4"/>
        <c:gapDepth val="209"/>
        <c:shape val="box"/>
        <c:axId val="203308448"/>
        <c:axId val="204109024"/>
        <c:axId val="0"/>
      </c:bar3DChart>
      <c:catAx>
        <c:axId val="2033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  <c:crossAx val="204109024"/>
        <c:crosses val="autoZero"/>
        <c:auto val="1"/>
        <c:lblAlgn val="ctr"/>
        <c:lblOffset val="100"/>
        <c:noMultiLvlLbl val="0"/>
      </c:catAx>
      <c:valAx>
        <c:axId val="20410902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П   о   к   а   з   а   т   е   л   и</a:t>
                </a:r>
              </a:p>
            </c:rich>
          </c:tx>
          <c:layout>
            <c:manualLayout>
              <c:xMode val="edge"/>
              <c:yMode val="edge"/>
              <c:x val="7.087757444939978E-2"/>
              <c:y val="0.217343906232640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3308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19092598922228"/>
          <c:y val="0.40042451071890722"/>
          <c:w val="0.11570247933884299"/>
          <c:h val="0.1189488243430152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88484251968511E-2"/>
          <c:y val="2.2959462376631205E-2"/>
          <c:w val="0.92666724081364826"/>
          <c:h val="0.71715639043113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 </c:v>
                </c:pt>
                <c:pt idx="1">
                  <c:v>Витебская </c:v>
                </c:pt>
                <c:pt idx="2">
                  <c:v>Гомельская </c:v>
                </c:pt>
                <c:pt idx="3">
                  <c:v>Гроденская </c:v>
                </c:pt>
                <c:pt idx="4">
                  <c:v>Минская </c:v>
                </c:pt>
                <c:pt idx="5">
                  <c:v>Могилевская </c:v>
                </c:pt>
                <c:pt idx="6">
                  <c:v>г.Минск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71-403E-90A4-8ED8ADBC23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2018 г.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93055555555556E-2"/>
                  <c:y val="-2.384878892538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94444444444955E-3"/>
                  <c:y val="-3.070786062254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00000000000507E-3"/>
                  <c:y val="-2.899002317315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041666666666678E-2"/>
                  <c:y val="-4.03285874458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402777777777782E-2"/>
                  <c:y val="-1.138224207970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916666666666668E-3"/>
                  <c:y val="-3.959678664933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444444444444441E-3"/>
                  <c:y val="-3.4232756327197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 </c:v>
                </c:pt>
                <c:pt idx="1">
                  <c:v>Витебская </c:v>
                </c:pt>
                <c:pt idx="2">
                  <c:v>Гомельская </c:v>
                </c:pt>
                <c:pt idx="3">
                  <c:v>Гроденская </c:v>
                </c:pt>
                <c:pt idx="4">
                  <c:v>Минская </c:v>
                </c:pt>
                <c:pt idx="5">
                  <c:v>Могилевская </c:v>
                </c:pt>
                <c:pt idx="6">
                  <c:v>г.Минск 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0.22819999999999999</c:v>
                </c:pt>
                <c:pt idx="1">
                  <c:v>0.2455</c:v>
                </c:pt>
                <c:pt idx="2">
                  <c:v>0.28770000000000001</c:v>
                </c:pt>
                <c:pt idx="3">
                  <c:v>0.21249999999999999</c:v>
                </c:pt>
                <c:pt idx="4">
                  <c:v>0.21709999999999999</c:v>
                </c:pt>
                <c:pt idx="5">
                  <c:v>0.23980000000000001</c:v>
                </c:pt>
                <c:pt idx="6" formatCode="0%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71-403E-90A4-8ED8ADBC23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за 2019 г.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4305555555555556E-2"/>
                  <c:y val="-0.13863691425287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347222222222226E-2"/>
                  <c:y val="-0.12879816549944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594E-2"/>
                  <c:y val="-8.318216026838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736111111111113E-2"/>
                  <c:y val="-5.187703888172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52777777777677E-2"/>
                  <c:y val="-6.261021934000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2916666666666694E-3"/>
                  <c:y val="-6.1715796328153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471-403E-90A4-8ED8ADBC23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 </c:v>
                </c:pt>
                <c:pt idx="1">
                  <c:v>Витебская </c:v>
                </c:pt>
                <c:pt idx="2">
                  <c:v>Гомельская </c:v>
                </c:pt>
                <c:pt idx="3">
                  <c:v>Гроденская </c:v>
                </c:pt>
                <c:pt idx="4">
                  <c:v>Минская </c:v>
                </c:pt>
                <c:pt idx="5">
                  <c:v>Могилевская </c:v>
                </c:pt>
                <c:pt idx="6">
                  <c:v>г.Минск 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0.24729999999999999</c:v>
                </c:pt>
                <c:pt idx="1">
                  <c:v>0.25640000000000002</c:v>
                </c:pt>
                <c:pt idx="2">
                  <c:v>0.3165</c:v>
                </c:pt>
                <c:pt idx="3">
                  <c:v>0.27010000000000001</c:v>
                </c:pt>
                <c:pt idx="4">
                  <c:v>0.25519999999999998</c:v>
                </c:pt>
                <c:pt idx="5">
                  <c:v>0.28260000000000002</c:v>
                </c:pt>
                <c:pt idx="6" formatCode="0%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471-403E-90A4-8ED8ADBC23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110984"/>
        <c:axId val="204111376"/>
        <c:axId val="0"/>
      </c:bar3DChart>
      <c:catAx>
        <c:axId val="204110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11376"/>
        <c:crosses val="autoZero"/>
        <c:auto val="1"/>
        <c:lblAlgn val="ctr"/>
        <c:lblOffset val="100"/>
        <c:noMultiLvlLbl val="0"/>
      </c:catAx>
      <c:valAx>
        <c:axId val="204111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11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7764238845144362"/>
          <c:y val="0.83477357996731449"/>
          <c:w val="0.64596872265966765"/>
          <c:h val="0.16522642003268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56015675007446E-2"/>
          <c:y val="0.17115567299091894"/>
          <c:w val="0.93439333314792727"/>
          <c:h val="0.67205584763546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7579703637029412E-17"/>
                  <c:y val="0.19754026699849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52034133756697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Лист1!$A$4:$A$5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115</c:v>
                </c:pt>
                <c:pt idx="1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5A-4DE5-AFD2-B768CFD880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5043648494610525E-3"/>
                  <c:y val="0.112393600188797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31881454811765E-16"/>
                  <c:y val="0.12942293355073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Лист1!$A$4:$A$5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Лист1!$C$4:$C$5</c:f>
              <c:numCache>
                <c:formatCode>General</c:formatCode>
                <c:ptCount val="2"/>
                <c:pt idx="0">
                  <c:v>122</c:v>
                </c:pt>
                <c:pt idx="1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5A-4DE5-AFD2-B768CFD880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Лист1!$A$4:$A$5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Лист1!$D$4:$D$5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5A-4DE5-AFD2-B768CFD88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77632"/>
        <c:axId val="204378024"/>
      </c:barChart>
      <c:catAx>
        <c:axId val="2043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78024"/>
        <c:crosses val="autoZero"/>
        <c:auto val="1"/>
        <c:lblAlgn val="ctr"/>
        <c:lblOffset val="100"/>
        <c:noMultiLvlLbl val="0"/>
      </c:catAx>
      <c:valAx>
        <c:axId val="204378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43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5584043723711561"/>
          <c:y val="0.90951558380143416"/>
          <c:w val="0.22999085180336037"/>
          <c:h val="9.0484491238609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86693579047067E-2"/>
          <c:y val="0.10068342099690911"/>
          <c:w val="0.92428283575383452"/>
          <c:h val="0.74616089273222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Приобретение и ремонт муз.инструментов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BB-4B45-8442-DDFB5EB48862}"/>
              </c:ext>
            </c:extLst>
          </c:dPt>
          <c:dPt>
            <c:idx val="1"/>
            <c:bubble3D val="0"/>
            <c:spPr>
              <a:solidFill>
                <a:srgbClr val="9BBB59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BB-4B45-8442-DDFB5EB48862}"/>
              </c:ext>
            </c:extLst>
          </c:dPt>
          <c:dPt>
            <c:idx val="2"/>
            <c:bubble3D val="0"/>
            <c:spPr>
              <a:solidFill>
                <a:srgbClr val="8064A2">
                  <a:lumMod val="75000"/>
                </a:srgb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BB-4B45-8442-DDFB5EB48862}"/>
              </c:ext>
            </c:extLst>
          </c:dPt>
          <c:dLbls>
            <c:dLbl>
              <c:idx val="0"/>
              <c:layout>
                <c:manualLayout>
                  <c:x val="-9.6923163771512041E-2"/>
                  <c:y val="0.10655512992096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763016675076785"/>
                  <c:y val="-0.19488728781687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047471088776292"/>
                  <c:y val="-0.122586333914263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1 880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Пианино</c:v>
                </c:pt>
                <c:pt idx="1">
                  <c:v>Другие музыкальные инструменты</c:v>
                </c:pt>
                <c:pt idx="2">
                  <c:v>Ремонт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642</c:v>
                </c:pt>
                <c:pt idx="1">
                  <c:v>1039</c:v>
                </c:pt>
                <c:pt idx="2">
                  <c:v>1880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BB-4B45-8442-DDFB5EB488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884805439891598E-2"/>
          <c:y val="3.1969031926493362E-3"/>
          <c:w val="0.96181087073337046"/>
          <c:h val="0.68793135306139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 w="3175">
              <a:solidFill>
                <a:schemeClr val="tx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 w="317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2F-41D3-AC17-8EE594247891}"/>
              </c:ext>
            </c:extLst>
          </c:dPt>
          <c:dLbls>
            <c:dLbl>
              <c:idx val="0"/>
              <c:layout>
                <c:manualLayout>
                  <c:x val="1.4336869008430607E-3"/>
                  <c:y val="-0.20622077885719101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22,6%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36869008430544E-3"/>
                  <c:y val="-0.2521785790942265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29,0%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73601101515053E-3"/>
                  <c:y val="-0.33835129213053955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41,2%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106598572183349E-3"/>
                  <c:y val="-0.17309685788142656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19,7%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99067539070793E-3"/>
                  <c:y val="-0.17856229644353624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19,2%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436247217292783E-3"/>
                  <c:y val="-0.16888434726616106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18,7%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859831680534734E-3"/>
                  <c:y val="-0.17598854410467613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20,0%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336869008430544E-3"/>
                  <c:y val="-0.149332288137966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2F-41D3-AC17-8EE5942478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1800" b="1">
                    <a:solidFill>
                      <a:schemeClr val="tx1"/>
                    </a:solidFill>
                    <a:effectLst/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Лист1!$A$1:$A$8</c:f>
              <c:strCache>
                <c:ptCount val="7"/>
                <c:pt idx="0">
                  <c:v>г. Минск </c:v>
                </c:pt>
                <c:pt idx="1">
                  <c:v>Бресткая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Могилевская обл.</c:v>
                </c:pt>
                <c:pt idx="6">
                  <c:v>Минская обл.</c:v>
                </c:pt>
              </c:strCache>
            </c:strRef>
          </c:cat>
          <c:val>
            <c:numRef>
              <c:f>Лист1!$B$1:$B$8</c:f>
              <c:numCache>
                <c:formatCode>0.0</c:formatCode>
                <c:ptCount val="8"/>
                <c:pt idx="0" formatCode="General">
                  <c:v>22.6</c:v>
                </c:pt>
                <c:pt idx="1">
                  <c:v>29</c:v>
                </c:pt>
                <c:pt idx="2" formatCode="General">
                  <c:v>41.2</c:v>
                </c:pt>
                <c:pt idx="3" formatCode="General">
                  <c:v>19.7</c:v>
                </c:pt>
                <c:pt idx="4" formatCode="General">
                  <c:v>19.2</c:v>
                </c:pt>
                <c:pt idx="5" formatCode="General">
                  <c:v>18.7</c:v>
                </c:pt>
                <c:pt idx="6">
                  <c:v>20</c:v>
                </c:pt>
                <c:pt idx="7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2F-41D3-AC17-8EE594247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153712"/>
        <c:axId val="144154104"/>
      </c:barChart>
      <c:catAx>
        <c:axId val="14415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defRPr>
            </a:pPr>
            <a:endParaRPr lang="ru-RU"/>
          </a:p>
        </c:txPr>
        <c:crossAx val="144154104"/>
        <c:crosses val="autoZero"/>
        <c:auto val="1"/>
        <c:lblAlgn val="ctr"/>
        <c:lblOffset val="100"/>
        <c:noMultiLvlLbl val="0"/>
      </c:catAx>
      <c:valAx>
        <c:axId val="144154104"/>
        <c:scaling>
          <c:orientation val="minMax"/>
        </c:scaling>
        <c:delete val="1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4153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8064A2"/>
            </a:solidFill>
          </c:spPr>
          <c:dPt>
            <c:idx val="0"/>
            <c:bubble3D val="0"/>
            <c:spPr>
              <a:solidFill>
                <a:srgbClr val="8064A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9A-40CC-93AF-BA849F96627A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9A-40CC-93AF-BA849F96627A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9A-40CC-93AF-BA849F96627A}"/>
              </c:ext>
            </c:extLst>
          </c:dPt>
          <c:dLbls>
            <c:dLbl>
              <c:idx val="0"/>
              <c:layout>
                <c:manualLayout>
                  <c:x val="0.17937803343241698"/>
                  <c:y val="-0.1136652854985358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10 042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527878260372017"/>
                  <c:y val="8.526298500566844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7 458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 w="0"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театральное искусство </c:v>
                </c:pt>
                <c:pt idx="1">
                  <c:v>музыкальное, хореографическое и цирковое искусство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10042</c:v>
                </c:pt>
                <c:pt idx="1">
                  <c:v>7458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9A-40CC-93AF-BA849F9662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Лист1!$A$1:$A$8</c:f>
              <c:strCache>
                <c:ptCount val="8"/>
                <c:pt idx="0">
                  <c:v>Республиканские театры</c:v>
                </c:pt>
                <c:pt idx="1">
                  <c:v>Брестская область </c:v>
                </c:pt>
                <c:pt idx="2">
                  <c:v>Витебская область </c:v>
                </c:pt>
                <c:pt idx="3">
                  <c:v>Гомельская область </c:v>
                </c:pt>
                <c:pt idx="4">
                  <c:v>Гродненская область </c:v>
                </c:pt>
                <c:pt idx="5">
                  <c:v>Могилевская область</c:v>
                </c:pt>
                <c:pt idx="6">
                  <c:v>Минская область </c:v>
                </c:pt>
                <c:pt idx="7">
                  <c:v>г. Минск </c:v>
                </c:pt>
              </c:strCache>
            </c:strRef>
          </c:cat>
          <c:val>
            <c:numRef>
              <c:f>Лист1!$B$1:$B$8</c:f>
              <c:numCache>
                <c:formatCode>#,##0</c:formatCode>
                <c:ptCount val="8"/>
                <c:pt idx="0">
                  <c:v>2159</c:v>
                </c:pt>
                <c:pt idx="1">
                  <c:v>1162</c:v>
                </c:pt>
                <c:pt idx="2" formatCode="General">
                  <c:v>360</c:v>
                </c:pt>
                <c:pt idx="3">
                  <c:v>1373</c:v>
                </c:pt>
                <c:pt idx="4">
                  <c:v>1417</c:v>
                </c:pt>
                <c:pt idx="5">
                  <c:v>1450</c:v>
                </c:pt>
                <c:pt idx="6">
                  <c:v>515</c:v>
                </c:pt>
                <c:pt idx="7">
                  <c:v>1606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204110200"/>
        <c:axId val="204109416"/>
      </c:barChart>
      <c:catAx>
        <c:axId val="204110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09416"/>
        <c:crosses val="autoZero"/>
        <c:auto val="1"/>
        <c:lblAlgn val="ctr"/>
        <c:lblOffset val="100"/>
        <c:noMultiLvlLbl val="0"/>
      </c:catAx>
      <c:valAx>
        <c:axId val="204109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411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CF02D-536C-4A48-8D3D-77F3DDE8F91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3BBA9-1A62-48E7-8088-B0FBB861989A}">
      <dgm:prSet phldrT="[Текст]"/>
      <dgm:spPr/>
      <dgm:t>
        <a:bodyPr/>
        <a:lstStyle/>
        <a:p>
          <a:r>
            <a:rPr lang="ru-RU" dirty="0" smtClean="0"/>
            <a:t>Сводные целевые показатели государственной программы</a:t>
          </a:r>
          <a:endParaRPr lang="ru-RU" dirty="0"/>
        </a:p>
      </dgm:t>
    </dgm:pt>
    <dgm:pt modelId="{7D19D2B8-7C1E-4FCD-A917-01C82CFCCFA0}" type="parTrans" cxnId="{F3B153C3-18F6-4878-88BB-D49865FBA09E}">
      <dgm:prSet/>
      <dgm:spPr/>
      <dgm:t>
        <a:bodyPr/>
        <a:lstStyle/>
        <a:p>
          <a:endParaRPr lang="ru-RU"/>
        </a:p>
      </dgm:t>
    </dgm:pt>
    <dgm:pt modelId="{A2B5E7B0-85EF-472D-B86B-4C6E52EF36C4}" type="sibTrans" cxnId="{F3B153C3-18F6-4878-88BB-D49865FBA09E}">
      <dgm:prSet/>
      <dgm:spPr/>
      <dgm:t>
        <a:bodyPr/>
        <a:lstStyle/>
        <a:p>
          <a:endParaRPr lang="ru-RU"/>
        </a:p>
      </dgm:t>
    </dgm:pt>
    <dgm:pt modelId="{D62195F9-57AB-4240-ACD3-49B54C90E1D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доля отреставрированных и имеющих соответствующее функциональное использование памятников архитектуры, включенных в Государственный список историко-культурных ценностей Республики Беларусь </a:t>
          </a: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27%, факт – 29,01%)</a:t>
          </a:r>
          <a:endParaRPr lang="ru-RU" sz="1400" b="1" dirty="0"/>
        </a:p>
      </dgm:t>
    </dgm:pt>
    <dgm:pt modelId="{B225E856-46A9-49A9-BEE7-600B96AA117E}" type="parTrans" cxnId="{6BA17A0D-7EEF-41E0-AEBA-FD919735A21A}">
      <dgm:prSet/>
      <dgm:spPr/>
      <dgm:t>
        <a:bodyPr/>
        <a:lstStyle/>
        <a:p>
          <a:endParaRPr lang="ru-RU"/>
        </a:p>
      </dgm:t>
    </dgm:pt>
    <dgm:pt modelId="{3E898BED-03F0-4A27-8950-711FE5379EDC}" type="sibTrans" cxnId="{6BA17A0D-7EEF-41E0-AEBA-FD919735A21A}">
      <dgm:prSet/>
      <dgm:spPr/>
      <dgm:t>
        <a:bodyPr/>
        <a:lstStyle/>
        <a:p>
          <a:endParaRPr lang="ru-RU"/>
        </a:p>
      </dgm:t>
    </dgm:pt>
    <dgm:pt modelId="{D5765672-4E91-4148-833A-016E4BA5307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прирост количества посещений организаций культуры 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4%, факт – 8,13%)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CFCD4E-33CF-47A9-8D0D-103F9B9D94CF}" type="parTrans" cxnId="{37A58F92-1D71-47B8-92B3-EA0D5EEFD031}">
      <dgm:prSet/>
      <dgm:spPr/>
      <dgm:t>
        <a:bodyPr/>
        <a:lstStyle/>
        <a:p>
          <a:endParaRPr lang="ru-RU"/>
        </a:p>
      </dgm:t>
    </dgm:pt>
    <dgm:pt modelId="{4E13C1BF-D4FC-4817-967C-6A20E5F6D9D2}" type="sibTrans" cxnId="{37A58F92-1D71-47B8-92B3-EA0D5EEFD031}">
      <dgm:prSet/>
      <dgm:spPr/>
      <dgm:t>
        <a:bodyPr/>
        <a:lstStyle/>
        <a:p>
          <a:endParaRPr lang="ru-RU"/>
        </a:p>
      </dgm:t>
    </dgm:pt>
    <dgm:pt modelId="{E28AA24E-3EE2-4EF9-81C1-22E5A5C36D21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прирост количества мероприятий социально-культурной и экономической направленности, проводимых с участием представителей белорусов зарубежья </a:t>
          </a:r>
          <a:b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70,0%, факт – 146,9%)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ABE620-A87D-4F04-A8C3-BE136A6F7C11}" type="parTrans" cxnId="{400402B6-D1F3-43BD-AFA9-CC651EE412D3}">
      <dgm:prSet/>
      <dgm:spPr/>
      <dgm:t>
        <a:bodyPr/>
        <a:lstStyle/>
        <a:p>
          <a:endParaRPr lang="ru-RU"/>
        </a:p>
      </dgm:t>
    </dgm:pt>
    <dgm:pt modelId="{0ED12997-437B-4B61-8F74-411371AADE50}" type="sibTrans" cxnId="{400402B6-D1F3-43BD-AFA9-CC651EE412D3}">
      <dgm:prSet/>
      <dgm:spPr/>
      <dgm:t>
        <a:bodyPr/>
        <a:lstStyle/>
        <a:p>
          <a:endParaRPr lang="ru-RU"/>
        </a:p>
      </dgm:t>
    </dgm:pt>
    <dgm:pt modelId="{9A878776-78AA-4BA5-91C9-E0B90D1D4F60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архивных документов, принятых на постоянное хранение </a:t>
          </a:r>
          <a:b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государственные архивные учреждения </a:t>
          </a:r>
          <a:b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80 000, факт – 119 163)</a:t>
          </a:r>
          <a:endParaRPr lang="ru-RU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67A9302-E3EB-473B-A3C9-5B813F08C228}" type="parTrans" cxnId="{C7BB16A7-0C9D-4C4F-A420-A220EF51536C}">
      <dgm:prSet/>
      <dgm:spPr/>
      <dgm:t>
        <a:bodyPr/>
        <a:lstStyle/>
        <a:p>
          <a:endParaRPr lang="ru-RU"/>
        </a:p>
      </dgm:t>
    </dgm:pt>
    <dgm:pt modelId="{65F30F02-ACFF-423A-B8A0-C563097E2BA3}" type="sibTrans" cxnId="{C7BB16A7-0C9D-4C4F-A420-A220EF51536C}">
      <dgm:prSet/>
      <dgm:spPr/>
      <dgm:t>
        <a:bodyPr/>
        <a:lstStyle/>
        <a:p>
          <a:endParaRPr lang="ru-RU"/>
        </a:p>
      </dgm:t>
    </dgm:pt>
    <dgm:pt modelId="{4C6771CA-2350-4EDD-9282-5E7B64666939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доля внебюджетных средств в общем объеме финансирования государственных организаций культуры </a:t>
          </a:r>
          <a:b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25,47%, факт – 24,91%)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4A1C9E9-780A-4B8C-9565-D7A45DB56F59}" type="parTrans" cxnId="{FD0B9767-6385-4D48-AE17-7A3A0C82B76F}">
      <dgm:prSet/>
      <dgm:spPr/>
      <dgm:t>
        <a:bodyPr/>
        <a:lstStyle/>
        <a:p>
          <a:endParaRPr lang="ru-RU"/>
        </a:p>
      </dgm:t>
    </dgm:pt>
    <dgm:pt modelId="{7A37D00F-F79A-487F-81A9-0B06E9C34192}" type="sibTrans" cxnId="{FD0B9767-6385-4D48-AE17-7A3A0C82B76F}">
      <dgm:prSet/>
      <dgm:spPr/>
      <dgm:t>
        <a:bodyPr/>
        <a:lstStyle/>
        <a:p>
          <a:endParaRPr lang="ru-RU"/>
        </a:p>
      </dgm:t>
    </dgm:pt>
    <dgm:pt modelId="{E6079268-0837-4E56-BE82-DEDCA279C444}" type="pres">
      <dgm:prSet presAssocID="{0B7CF02D-536C-4A48-8D3D-77F3DDE8F9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C09F57-7D74-40EC-9C61-A4E2329E4A19}" type="pres">
      <dgm:prSet presAssocID="{6A33BBA9-1A62-48E7-8088-B0FBB861989A}" presName="root" presStyleCnt="0"/>
      <dgm:spPr/>
    </dgm:pt>
    <dgm:pt modelId="{371D74CB-D57D-4BE7-BBB3-7EC98739A9CF}" type="pres">
      <dgm:prSet presAssocID="{6A33BBA9-1A62-48E7-8088-B0FBB861989A}" presName="rootComposite" presStyleCnt="0"/>
      <dgm:spPr/>
    </dgm:pt>
    <dgm:pt modelId="{63C6B4A7-E4A0-4631-8204-2C163A7AA256}" type="pres">
      <dgm:prSet presAssocID="{6A33BBA9-1A62-48E7-8088-B0FBB861989A}" presName="rootText" presStyleLbl="node1" presStyleIdx="0" presStyleCnt="1" custScaleX="929596" custLinFactNeighborX="66186" custLinFactNeighborY="-59638"/>
      <dgm:spPr/>
      <dgm:t>
        <a:bodyPr/>
        <a:lstStyle/>
        <a:p>
          <a:endParaRPr lang="ru-RU"/>
        </a:p>
      </dgm:t>
    </dgm:pt>
    <dgm:pt modelId="{1262E993-C2B8-40C0-9E31-72CD3EFEE7B1}" type="pres">
      <dgm:prSet presAssocID="{6A33BBA9-1A62-48E7-8088-B0FBB861989A}" presName="rootConnector" presStyleLbl="node1" presStyleIdx="0" presStyleCnt="1"/>
      <dgm:spPr/>
      <dgm:t>
        <a:bodyPr/>
        <a:lstStyle/>
        <a:p>
          <a:endParaRPr lang="ru-RU"/>
        </a:p>
      </dgm:t>
    </dgm:pt>
    <dgm:pt modelId="{30F73F7E-69B7-4D81-B386-B821830E8CC3}" type="pres">
      <dgm:prSet presAssocID="{6A33BBA9-1A62-48E7-8088-B0FBB861989A}" presName="childShape" presStyleCnt="0"/>
      <dgm:spPr/>
    </dgm:pt>
    <dgm:pt modelId="{F83E151E-FCEF-4336-B3E5-D7AE5E7F3304}" type="pres">
      <dgm:prSet presAssocID="{B225E856-46A9-49A9-BEE7-600B96AA117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8E48D30-0503-4FC0-B87C-EB8E537EA89A}" type="pres">
      <dgm:prSet presAssocID="{D62195F9-57AB-4240-ACD3-49B54C90E1D5}" presName="childText" presStyleLbl="bgAcc1" presStyleIdx="0" presStyleCnt="5" custScaleX="1295984" custScaleY="181186" custLinFactNeighborX="2115" custLinFactNeighborY="-51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D0C42-86ED-44E0-BE75-93614D390BB9}" type="pres">
      <dgm:prSet presAssocID="{01CFCD4E-33CF-47A9-8D0D-103F9B9D94C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FFD160E-0F84-45E5-8BC2-C78F3AF4E710}" type="pres">
      <dgm:prSet presAssocID="{D5765672-4E91-4148-833A-016E4BA53078}" presName="childText" presStyleLbl="bgAcc1" presStyleIdx="1" presStyleCnt="5" custScaleX="1295984" custScaleY="181186" custLinFactNeighborX="-4090" custLinFactNeighborY="-34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0E565-5FE6-4267-A662-B117CA6290DA}" type="pres">
      <dgm:prSet presAssocID="{04A1C9E9-780A-4B8C-9565-D7A45DB56F5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EB646B1A-241B-4B41-85ED-CCF026B19580}" type="pres">
      <dgm:prSet presAssocID="{4C6771CA-2350-4EDD-9282-5E7B64666939}" presName="childText" presStyleLbl="bgAcc1" presStyleIdx="2" presStyleCnt="5" custScaleX="1295984" custScaleY="18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8C1FD-DD10-46A4-B231-19ACC5A4B303}" type="pres">
      <dgm:prSet presAssocID="{167A9302-E3EB-473B-A3C9-5B813F08C22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69ABEF4-3214-4924-8779-C227E07DBD83}" type="pres">
      <dgm:prSet presAssocID="{9A878776-78AA-4BA5-91C9-E0B90D1D4F60}" presName="childText" presStyleLbl="bgAcc1" presStyleIdx="3" presStyleCnt="5" custScaleX="1295984" custScaleY="18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167E-5AA9-4F05-A8BB-25187C19B1F1}" type="pres">
      <dgm:prSet presAssocID="{CCABE620-A87D-4F04-A8C3-BE136A6F7C11}" presName="Name13" presStyleLbl="parChTrans1D2" presStyleIdx="4" presStyleCnt="5"/>
      <dgm:spPr/>
      <dgm:t>
        <a:bodyPr/>
        <a:lstStyle/>
        <a:p>
          <a:endParaRPr lang="ru-RU"/>
        </a:p>
      </dgm:t>
    </dgm:pt>
    <dgm:pt modelId="{F5B65115-00BE-4DFB-A1B2-33CAF881D3F0}" type="pres">
      <dgm:prSet presAssocID="{E28AA24E-3EE2-4EF9-81C1-22E5A5C36D21}" presName="childText" presStyleLbl="bgAcc1" presStyleIdx="4" presStyleCnt="5" custScaleX="1295984" custScaleY="181186" custLinFactNeighborX="-207" custLinFactNeighborY="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DE6911-F725-491A-81F2-B5C4858D82CF}" type="presOf" srcId="{B225E856-46A9-49A9-BEE7-600B96AA117E}" destId="{F83E151E-FCEF-4336-B3E5-D7AE5E7F3304}" srcOrd="0" destOrd="0" presId="urn:microsoft.com/office/officeart/2005/8/layout/hierarchy3"/>
    <dgm:cxn modelId="{C7BB16A7-0C9D-4C4F-A420-A220EF51536C}" srcId="{6A33BBA9-1A62-48E7-8088-B0FBB861989A}" destId="{9A878776-78AA-4BA5-91C9-E0B90D1D4F60}" srcOrd="3" destOrd="0" parTransId="{167A9302-E3EB-473B-A3C9-5B813F08C228}" sibTransId="{65F30F02-ACFF-423A-B8A0-C563097E2BA3}"/>
    <dgm:cxn modelId="{FD0B9767-6385-4D48-AE17-7A3A0C82B76F}" srcId="{6A33BBA9-1A62-48E7-8088-B0FBB861989A}" destId="{4C6771CA-2350-4EDD-9282-5E7B64666939}" srcOrd="2" destOrd="0" parTransId="{04A1C9E9-780A-4B8C-9565-D7A45DB56F59}" sibTransId="{7A37D00F-F79A-487F-81A9-0B06E9C34192}"/>
    <dgm:cxn modelId="{42B43C47-4E10-4C1F-ACCD-0DEAEF6F028E}" type="presOf" srcId="{D5765672-4E91-4148-833A-016E4BA53078}" destId="{CFFD160E-0F84-45E5-8BC2-C78F3AF4E710}" srcOrd="0" destOrd="0" presId="urn:microsoft.com/office/officeart/2005/8/layout/hierarchy3"/>
    <dgm:cxn modelId="{1999AE7B-C24A-4BE5-BC00-0B3F5D388D28}" type="presOf" srcId="{9A878776-78AA-4BA5-91C9-E0B90D1D4F60}" destId="{869ABEF4-3214-4924-8779-C227E07DBD83}" srcOrd="0" destOrd="0" presId="urn:microsoft.com/office/officeart/2005/8/layout/hierarchy3"/>
    <dgm:cxn modelId="{39F6FC24-B10F-4BF5-9068-0B90D052D2C8}" type="presOf" srcId="{04A1C9E9-780A-4B8C-9565-D7A45DB56F59}" destId="{D6A0E565-5FE6-4267-A662-B117CA6290DA}" srcOrd="0" destOrd="0" presId="urn:microsoft.com/office/officeart/2005/8/layout/hierarchy3"/>
    <dgm:cxn modelId="{9ED8CD0E-7F89-42CF-8324-78DAB6D4EE76}" type="presOf" srcId="{167A9302-E3EB-473B-A3C9-5B813F08C228}" destId="{59A8C1FD-DD10-46A4-B231-19ACC5A4B303}" srcOrd="0" destOrd="0" presId="urn:microsoft.com/office/officeart/2005/8/layout/hierarchy3"/>
    <dgm:cxn modelId="{2DCC2C2B-F6ED-42F2-9DE4-4A37CA5FF6A6}" type="presOf" srcId="{0B7CF02D-536C-4A48-8D3D-77F3DDE8F91F}" destId="{E6079268-0837-4E56-BE82-DEDCA279C444}" srcOrd="0" destOrd="0" presId="urn:microsoft.com/office/officeart/2005/8/layout/hierarchy3"/>
    <dgm:cxn modelId="{442C27D5-A0E2-43ED-8864-EC519E05E691}" type="presOf" srcId="{6A33BBA9-1A62-48E7-8088-B0FBB861989A}" destId="{1262E993-C2B8-40C0-9E31-72CD3EFEE7B1}" srcOrd="1" destOrd="0" presId="urn:microsoft.com/office/officeart/2005/8/layout/hierarchy3"/>
    <dgm:cxn modelId="{D9206675-AEC3-44EE-8755-EB158F95E806}" type="presOf" srcId="{4C6771CA-2350-4EDD-9282-5E7B64666939}" destId="{EB646B1A-241B-4B41-85ED-CCF026B19580}" srcOrd="0" destOrd="0" presId="urn:microsoft.com/office/officeart/2005/8/layout/hierarchy3"/>
    <dgm:cxn modelId="{400402B6-D1F3-43BD-AFA9-CC651EE412D3}" srcId="{6A33BBA9-1A62-48E7-8088-B0FBB861989A}" destId="{E28AA24E-3EE2-4EF9-81C1-22E5A5C36D21}" srcOrd="4" destOrd="0" parTransId="{CCABE620-A87D-4F04-A8C3-BE136A6F7C11}" sibTransId="{0ED12997-437B-4B61-8F74-411371AADE50}"/>
    <dgm:cxn modelId="{6BA17A0D-7EEF-41E0-AEBA-FD919735A21A}" srcId="{6A33BBA9-1A62-48E7-8088-B0FBB861989A}" destId="{D62195F9-57AB-4240-ACD3-49B54C90E1D5}" srcOrd="0" destOrd="0" parTransId="{B225E856-46A9-49A9-BEE7-600B96AA117E}" sibTransId="{3E898BED-03F0-4A27-8950-711FE5379EDC}"/>
    <dgm:cxn modelId="{EB981A15-0D79-48A1-B288-7FE58E22E650}" type="presOf" srcId="{E28AA24E-3EE2-4EF9-81C1-22E5A5C36D21}" destId="{F5B65115-00BE-4DFB-A1B2-33CAF881D3F0}" srcOrd="0" destOrd="0" presId="urn:microsoft.com/office/officeart/2005/8/layout/hierarchy3"/>
    <dgm:cxn modelId="{C9E2C68D-ED0F-4BB9-AAC5-433379D67C88}" type="presOf" srcId="{01CFCD4E-33CF-47A9-8D0D-103F9B9D94CF}" destId="{2EED0C42-86ED-44E0-BE75-93614D390BB9}" srcOrd="0" destOrd="0" presId="urn:microsoft.com/office/officeart/2005/8/layout/hierarchy3"/>
    <dgm:cxn modelId="{210D05A8-A995-4F06-826B-08F2E38F30F6}" type="presOf" srcId="{6A33BBA9-1A62-48E7-8088-B0FBB861989A}" destId="{63C6B4A7-E4A0-4631-8204-2C163A7AA256}" srcOrd="0" destOrd="0" presId="urn:microsoft.com/office/officeart/2005/8/layout/hierarchy3"/>
    <dgm:cxn modelId="{0675E2EE-989B-4A60-B52A-83F261B79315}" type="presOf" srcId="{CCABE620-A87D-4F04-A8C3-BE136A6F7C11}" destId="{D1D3167E-5AA9-4F05-A8BB-25187C19B1F1}" srcOrd="0" destOrd="0" presId="urn:microsoft.com/office/officeart/2005/8/layout/hierarchy3"/>
    <dgm:cxn modelId="{37A58F92-1D71-47B8-92B3-EA0D5EEFD031}" srcId="{6A33BBA9-1A62-48E7-8088-B0FBB861989A}" destId="{D5765672-4E91-4148-833A-016E4BA53078}" srcOrd="1" destOrd="0" parTransId="{01CFCD4E-33CF-47A9-8D0D-103F9B9D94CF}" sibTransId="{4E13C1BF-D4FC-4817-967C-6A20E5F6D9D2}"/>
    <dgm:cxn modelId="{3B486AB1-6E44-49DF-99D1-F75FC2698F31}" type="presOf" srcId="{D62195F9-57AB-4240-ACD3-49B54C90E1D5}" destId="{28E48D30-0503-4FC0-B87C-EB8E537EA89A}" srcOrd="0" destOrd="0" presId="urn:microsoft.com/office/officeart/2005/8/layout/hierarchy3"/>
    <dgm:cxn modelId="{F3B153C3-18F6-4878-88BB-D49865FBA09E}" srcId="{0B7CF02D-536C-4A48-8D3D-77F3DDE8F91F}" destId="{6A33BBA9-1A62-48E7-8088-B0FBB861989A}" srcOrd="0" destOrd="0" parTransId="{7D19D2B8-7C1E-4FCD-A917-01C82CFCCFA0}" sibTransId="{A2B5E7B0-85EF-472D-B86B-4C6E52EF36C4}"/>
    <dgm:cxn modelId="{66483737-2A07-42FC-B66F-F5F0F65CA741}" type="presParOf" srcId="{E6079268-0837-4E56-BE82-DEDCA279C444}" destId="{1EC09F57-7D74-40EC-9C61-A4E2329E4A19}" srcOrd="0" destOrd="0" presId="urn:microsoft.com/office/officeart/2005/8/layout/hierarchy3"/>
    <dgm:cxn modelId="{9CAE5DE7-659A-49E1-8018-251BB1F2E8EC}" type="presParOf" srcId="{1EC09F57-7D74-40EC-9C61-A4E2329E4A19}" destId="{371D74CB-D57D-4BE7-BBB3-7EC98739A9CF}" srcOrd="0" destOrd="0" presId="urn:microsoft.com/office/officeart/2005/8/layout/hierarchy3"/>
    <dgm:cxn modelId="{944C814A-1CA8-4E83-B61E-EF87E1FB5897}" type="presParOf" srcId="{371D74CB-D57D-4BE7-BBB3-7EC98739A9CF}" destId="{63C6B4A7-E4A0-4631-8204-2C163A7AA256}" srcOrd="0" destOrd="0" presId="urn:microsoft.com/office/officeart/2005/8/layout/hierarchy3"/>
    <dgm:cxn modelId="{0F11785B-5B90-4C1F-9A33-5C7195975CAA}" type="presParOf" srcId="{371D74CB-D57D-4BE7-BBB3-7EC98739A9CF}" destId="{1262E993-C2B8-40C0-9E31-72CD3EFEE7B1}" srcOrd="1" destOrd="0" presId="urn:microsoft.com/office/officeart/2005/8/layout/hierarchy3"/>
    <dgm:cxn modelId="{BFD40134-80D1-4A6D-A8FC-472CD1F690D6}" type="presParOf" srcId="{1EC09F57-7D74-40EC-9C61-A4E2329E4A19}" destId="{30F73F7E-69B7-4D81-B386-B821830E8CC3}" srcOrd="1" destOrd="0" presId="urn:microsoft.com/office/officeart/2005/8/layout/hierarchy3"/>
    <dgm:cxn modelId="{E6079380-C267-4E47-ADE2-EA4F5E26CDF3}" type="presParOf" srcId="{30F73F7E-69B7-4D81-B386-B821830E8CC3}" destId="{F83E151E-FCEF-4336-B3E5-D7AE5E7F3304}" srcOrd="0" destOrd="0" presId="urn:microsoft.com/office/officeart/2005/8/layout/hierarchy3"/>
    <dgm:cxn modelId="{962BECCF-032E-4B09-9DC9-10F23B0CACC3}" type="presParOf" srcId="{30F73F7E-69B7-4D81-B386-B821830E8CC3}" destId="{28E48D30-0503-4FC0-B87C-EB8E537EA89A}" srcOrd="1" destOrd="0" presId="urn:microsoft.com/office/officeart/2005/8/layout/hierarchy3"/>
    <dgm:cxn modelId="{E54112A2-7899-49C4-B3AE-45B855EFE32D}" type="presParOf" srcId="{30F73F7E-69B7-4D81-B386-B821830E8CC3}" destId="{2EED0C42-86ED-44E0-BE75-93614D390BB9}" srcOrd="2" destOrd="0" presId="urn:microsoft.com/office/officeart/2005/8/layout/hierarchy3"/>
    <dgm:cxn modelId="{40039724-3A77-4A76-96F3-5ECF84E5FBB5}" type="presParOf" srcId="{30F73F7E-69B7-4D81-B386-B821830E8CC3}" destId="{CFFD160E-0F84-45E5-8BC2-C78F3AF4E710}" srcOrd="3" destOrd="0" presId="urn:microsoft.com/office/officeart/2005/8/layout/hierarchy3"/>
    <dgm:cxn modelId="{2BAB441C-1435-42E8-8790-1A9B5DB0F5AA}" type="presParOf" srcId="{30F73F7E-69B7-4D81-B386-B821830E8CC3}" destId="{D6A0E565-5FE6-4267-A662-B117CA6290DA}" srcOrd="4" destOrd="0" presId="urn:microsoft.com/office/officeart/2005/8/layout/hierarchy3"/>
    <dgm:cxn modelId="{742AABFD-09AB-4D16-A2C6-BC4104D6BA6F}" type="presParOf" srcId="{30F73F7E-69B7-4D81-B386-B821830E8CC3}" destId="{EB646B1A-241B-4B41-85ED-CCF026B19580}" srcOrd="5" destOrd="0" presId="urn:microsoft.com/office/officeart/2005/8/layout/hierarchy3"/>
    <dgm:cxn modelId="{152955C1-B097-480D-90D0-F3C055A56C92}" type="presParOf" srcId="{30F73F7E-69B7-4D81-B386-B821830E8CC3}" destId="{59A8C1FD-DD10-46A4-B231-19ACC5A4B303}" srcOrd="6" destOrd="0" presId="urn:microsoft.com/office/officeart/2005/8/layout/hierarchy3"/>
    <dgm:cxn modelId="{D957A309-2FE9-43D4-B508-02A0117CA8C6}" type="presParOf" srcId="{30F73F7E-69B7-4D81-B386-B821830E8CC3}" destId="{869ABEF4-3214-4924-8779-C227E07DBD83}" srcOrd="7" destOrd="0" presId="urn:microsoft.com/office/officeart/2005/8/layout/hierarchy3"/>
    <dgm:cxn modelId="{10155F05-DCFF-4C8A-B096-11E9C01EB594}" type="presParOf" srcId="{30F73F7E-69B7-4D81-B386-B821830E8CC3}" destId="{D1D3167E-5AA9-4F05-A8BB-25187C19B1F1}" srcOrd="8" destOrd="0" presId="urn:microsoft.com/office/officeart/2005/8/layout/hierarchy3"/>
    <dgm:cxn modelId="{9029CD68-BD28-4E4D-B797-60E7445A61E1}" type="presParOf" srcId="{30F73F7E-69B7-4D81-B386-B821830E8CC3}" destId="{F5B65115-00BE-4DFB-A1B2-33CAF881D3F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6B4A7-E4A0-4631-8204-2C163A7AA256}">
      <dsp:nvSpPr>
        <dsp:cNvPr id="0" name=""/>
        <dsp:cNvSpPr/>
      </dsp:nvSpPr>
      <dsp:spPr>
        <a:xfrm>
          <a:off x="471429" y="0"/>
          <a:ext cx="6532109" cy="351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Сводные целевые показатели государственной программы</a:t>
          </a:r>
          <a:endParaRPr lang="ru-RU" sz="2000" kern="1200" dirty="0"/>
        </a:p>
      </dsp:txBody>
      <dsp:txXfrm>
        <a:off x="481719" y="10290"/>
        <a:ext cx="6511529" cy="330761"/>
      </dsp:txXfrm>
    </dsp:sp>
    <dsp:sp modelId="{F83E151E-FCEF-4336-B3E5-D7AE5E7F3304}">
      <dsp:nvSpPr>
        <dsp:cNvPr id="0" name=""/>
        <dsp:cNvSpPr/>
      </dsp:nvSpPr>
      <dsp:spPr>
        <a:xfrm>
          <a:off x="1124639" y="351341"/>
          <a:ext cx="194484" cy="433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543"/>
              </a:lnTo>
              <a:lnTo>
                <a:pt x="194484" y="433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48D30-0503-4FC0-B87C-EB8E537EA89A}">
      <dsp:nvSpPr>
        <dsp:cNvPr id="0" name=""/>
        <dsp:cNvSpPr/>
      </dsp:nvSpPr>
      <dsp:spPr>
        <a:xfrm>
          <a:off x="1319124" y="466594"/>
          <a:ext cx="7285323" cy="6365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доля отреставрированных и имеющих соответствующее функциональное использование памятников архитектуры, включенных в Государственный список историко-культурных ценностей Республики Беларусь </a:t>
          </a: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27%, факт – 29,01%)</a:t>
          </a:r>
          <a:endParaRPr lang="ru-RU" sz="1400" b="1" kern="1200" dirty="0"/>
        </a:p>
      </dsp:txBody>
      <dsp:txXfrm>
        <a:off x="1337769" y="485239"/>
        <a:ext cx="7248033" cy="599291"/>
      </dsp:txXfrm>
    </dsp:sp>
    <dsp:sp modelId="{2EED0C42-86ED-44E0-BE75-93614D390BB9}">
      <dsp:nvSpPr>
        <dsp:cNvPr id="0" name=""/>
        <dsp:cNvSpPr/>
      </dsp:nvSpPr>
      <dsp:spPr>
        <a:xfrm>
          <a:off x="1124639" y="351341"/>
          <a:ext cx="165141" cy="1218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102"/>
              </a:lnTo>
              <a:lnTo>
                <a:pt x="165141" y="1218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D160E-0F84-45E5-8BC2-C78F3AF4E710}">
      <dsp:nvSpPr>
        <dsp:cNvPr id="0" name=""/>
        <dsp:cNvSpPr/>
      </dsp:nvSpPr>
      <dsp:spPr>
        <a:xfrm>
          <a:off x="1289781" y="1251153"/>
          <a:ext cx="7285323" cy="6365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прирост количества посещений организаций культуры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4%, факт – 8,13%)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08426" y="1269798"/>
        <a:ext cx="7248033" cy="599291"/>
      </dsp:txXfrm>
    </dsp:sp>
    <dsp:sp modelId="{D6A0E565-5FE6-4267-A662-B117CA6290DA}">
      <dsp:nvSpPr>
        <dsp:cNvPr id="0" name=""/>
        <dsp:cNvSpPr/>
      </dsp:nvSpPr>
      <dsp:spPr>
        <a:xfrm>
          <a:off x="1124639" y="351341"/>
          <a:ext cx="188133" cy="2064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491"/>
              </a:lnTo>
              <a:lnTo>
                <a:pt x="188133" y="20644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46B1A-241B-4B41-85ED-CCF026B19580}">
      <dsp:nvSpPr>
        <dsp:cNvPr id="0" name=""/>
        <dsp:cNvSpPr/>
      </dsp:nvSpPr>
      <dsp:spPr>
        <a:xfrm>
          <a:off x="1312773" y="2097541"/>
          <a:ext cx="7285323" cy="6365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доля внебюджетных средств в общем объеме финансирования государственных организаций культуры </a:t>
          </a:r>
          <a:b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25,47%, факт – 24,91%)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331418" y="2116186"/>
        <a:ext cx="7248033" cy="599291"/>
      </dsp:txXfrm>
    </dsp:sp>
    <dsp:sp modelId="{59A8C1FD-DD10-46A4-B231-19ACC5A4B303}">
      <dsp:nvSpPr>
        <dsp:cNvPr id="0" name=""/>
        <dsp:cNvSpPr/>
      </dsp:nvSpPr>
      <dsp:spPr>
        <a:xfrm>
          <a:off x="1124639" y="351341"/>
          <a:ext cx="188133" cy="278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907"/>
              </a:lnTo>
              <a:lnTo>
                <a:pt x="188133" y="2788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ABEF4-3214-4924-8779-C227E07DBD83}">
      <dsp:nvSpPr>
        <dsp:cNvPr id="0" name=""/>
        <dsp:cNvSpPr/>
      </dsp:nvSpPr>
      <dsp:spPr>
        <a:xfrm>
          <a:off x="1312773" y="2821958"/>
          <a:ext cx="7285323" cy="6365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архивных документов, принятых на постоянное хранение </a:t>
          </a:r>
          <a:b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государственные архивные учреждения </a:t>
          </a:r>
          <a:b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80 000, факт – 119 163)</a:t>
          </a:r>
          <a:endParaRPr lang="ru-RU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331418" y="2840603"/>
        <a:ext cx="7248033" cy="599291"/>
      </dsp:txXfrm>
    </dsp:sp>
    <dsp:sp modelId="{D1D3167E-5AA9-4F05-A8BB-25187C19B1F1}">
      <dsp:nvSpPr>
        <dsp:cNvPr id="0" name=""/>
        <dsp:cNvSpPr/>
      </dsp:nvSpPr>
      <dsp:spPr>
        <a:xfrm>
          <a:off x="1124639" y="351341"/>
          <a:ext cx="186969" cy="3514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789"/>
              </a:lnTo>
              <a:lnTo>
                <a:pt x="186969" y="3514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5115-00BE-4DFB-A1B2-33CAF881D3F0}">
      <dsp:nvSpPr>
        <dsp:cNvPr id="0" name=""/>
        <dsp:cNvSpPr/>
      </dsp:nvSpPr>
      <dsp:spPr>
        <a:xfrm>
          <a:off x="1311609" y="3547839"/>
          <a:ext cx="7285323" cy="6365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прирост количества мероприятий социально-культурной и экономической направленности, проводимых с участием представителей белорусов зарубежья </a:t>
          </a:r>
          <a:b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(план – 70,0%, факт – 146,9%)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0254" y="3566484"/>
        <a:ext cx="7248033" cy="59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0.84837</cdr:x>
      <cdr:y>0.68171</cdr:y>
    </cdr:from>
    <cdr:to>
      <cdr:x>1</cdr:x>
      <cdr:y>0.90393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0228" y="3141033"/>
          <a:ext cx="1319063" cy="10238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cs typeface="Times New Roman" pitchFamily="18" charset="0"/>
            </a:rPr>
            <a:t>Плановый показатель Госпрограммы «Культура    Беларуси»</a:t>
          </a:r>
          <a:endParaRPr lang="ru-RU" sz="1200" b="1" dirty="0">
            <a:solidFill>
              <a:schemeClr val="tx1"/>
            </a:solidFill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0.20177</cdr:x>
      <cdr:y>0.70114</cdr:y>
    </cdr:from>
    <cdr:to>
      <cdr:x>0.28931</cdr:x>
      <cdr:y>0.87248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0557" y="2806300"/>
          <a:ext cx="685754" cy="685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10,9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0.31922</cdr:x>
      <cdr:y>0.70219</cdr:y>
    </cdr:from>
    <cdr:to>
      <cdr:x>0.40676</cdr:x>
      <cdr:y>0.87353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0683" y="2810524"/>
          <a:ext cx="685754" cy="685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1</a:t>
          </a:r>
          <a:r>
            <a:rPr lang="ru-RU" sz="1800" b="1" dirty="0" smtClean="0">
              <a:solidFill>
                <a:schemeClr val="tx1"/>
              </a:solidFill>
            </a:rPr>
            <a:t>1</a:t>
          </a:r>
          <a:r>
            <a:rPr lang="en-US" sz="1800" b="1" dirty="0" smtClean="0">
              <a:solidFill>
                <a:schemeClr val="tx1"/>
              </a:solidFill>
            </a:rPr>
            <a:t>,</a:t>
          </a:r>
          <a:r>
            <a:rPr lang="ru-RU" sz="1800" b="1" dirty="0" smtClean="0">
              <a:solidFill>
                <a:schemeClr val="tx1"/>
              </a:solidFill>
            </a:rPr>
            <a:t>0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0.14626</cdr:x>
      <cdr:y>0.88535</cdr:y>
    </cdr:from>
    <cdr:to>
      <cdr:x>0.46798</cdr:x>
      <cdr:y>0.99144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5720" y="3543610"/>
          <a:ext cx="2520280" cy="424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Посещаемость (млн чел.)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0.61187</cdr:x>
      <cdr:y>0.88465</cdr:y>
    </cdr:from>
    <cdr:to>
      <cdr:x>0.98715</cdr:x>
      <cdr:y>0.97867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93168" y="3540805"/>
          <a:ext cx="2939752" cy="37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Доход (млн </a:t>
          </a:r>
          <a:r>
            <a:rPr lang="ru-RU" sz="1600" b="1" dirty="0" err="1" smtClean="0"/>
            <a:t>руб</a:t>
          </a:r>
          <a:r>
            <a:rPr lang="ru-RU" sz="1600" b="1" dirty="0" smtClean="0"/>
            <a:t>)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0.08845</cdr:x>
      <cdr:y>0</cdr:y>
    </cdr:from>
    <cdr:to>
      <cdr:x>0.94089</cdr:x>
      <cdr:y>0.22979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320" y="0"/>
          <a:ext cx="5544616" cy="933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0.02578</cdr:x>
      <cdr:y>0.0216</cdr:y>
    </cdr:from>
    <cdr:to>
      <cdr:x>1</cdr:x>
      <cdr:y>0.18107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328" y="87784"/>
          <a:ext cx="63367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0.26427</cdr:x>
      <cdr:y>0.44684</cdr:y>
    </cdr:from>
    <cdr:to>
      <cdr:x>0.44568</cdr:x>
      <cdr:y>0.55316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8095" y="1815976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3 600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0.60694</cdr:x>
      <cdr:y>0.4163</cdr:y>
    </cdr:from>
    <cdr:to>
      <cdr:x>0.78835</cdr:x>
      <cdr:y>0.52261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36367" y="1691833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5 724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9932B-439A-4E95-8957-78D831B14DCE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446ED-02F9-41DE-94AA-5E5470621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экономика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46ED-02F9-41DE-94AA-5E547062101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Материально-техническое обеспечение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9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Материально-техническое обеспечение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5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Материально-техническое обеспечение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9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Материально-техническое обеспечение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28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Библиотечная сеть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68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Профессиональное искусство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597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Профессиональное искусство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391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Профессиональное искусство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524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Профессиональное искусство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8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Профессиональное искусство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8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экономика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46ED-02F9-41DE-94AA-5E547062101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9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Профессиональное искусство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191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Музейный</a:t>
            </a:r>
            <a:r>
              <a:rPr lang="ru-RU" sz="2000" baseline="0" dirty="0" smtClean="0"/>
              <a:t> фонд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сделать слайд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70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Музейный</a:t>
            </a:r>
            <a:r>
              <a:rPr lang="ru-RU" sz="2000" baseline="0" dirty="0" smtClean="0"/>
              <a:t> фонд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сделать слайд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48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Культурно-просветительская деятельность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42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Культурно-просветительская деятельность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87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Кинематография     кинопроизводство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350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Кинематография     кинопроизводство</a:t>
            </a:r>
            <a:endParaRPr lang="en-US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/>
              <a:t>На 4 </a:t>
            </a:r>
            <a:r>
              <a:rPr lang="ru-RU" sz="2000" dirty="0" err="1" smtClean="0"/>
              <a:t>стр</a:t>
            </a: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8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архивы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138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архивы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5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Белорусы в мире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64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экономика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46ED-02F9-41DE-94AA-5E547062101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8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49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экономика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46ED-02F9-41DE-94AA-5E54706210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6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экономика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46ED-02F9-41DE-94AA-5E54706210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08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Наследие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46ED-02F9-41DE-94AA-5E54706210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6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Наследие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5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Наследие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4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Материально-техническое обеспечение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446ED-02F9-41DE-94AA-5E54706210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3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8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3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68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33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2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7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29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5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4E3C-5515-465F-B0A9-5FFFFD5D679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78092-56C6-4E57-A03F-4B9D98CDB4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8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857752" y="3589741"/>
            <a:ext cx="1857388" cy="803678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00892" y="2732485"/>
            <a:ext cx="1857388" cy="803678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688563"/>
            <a:ext cx="8572592" cy="3718516"/>
            <a:chOff x="285720" y="688563"/>
            <a:chExt cx="8572592" cy="371851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405250" y="3595272"/>
              <a:ext cx="2166750" cy="811807"/>
            </a:xfrm>
            <a:prstGeom prst="round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Искусство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и творчество</a:t>
              </a:r>
            </a:p>
          </p:txBody>
        </p:sp>
        <p:cxnSp>
          <p:nvCxnSpPr>
            <p:cNvPr id="29" name="Прямая со стрелкой 28"/>
            <p:cNvCxnSpPr>
              <a:endCxn id="10" idx="0"/>
            </p:cNvCxnSpPr>
            <p:nvPr/>
          </p:nvCxnSpPr>
          <p:spPr>
            <a:xfrm rot="10800000" flipV="1">
              <a:off x="1214414" y="2181225"/>
              <a:ext cx="1497830" cy="55126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13" idx="0"/>
            </p:cNvCxnSpPr>
            <p:nvPr/>
          </p:nvCxnSpPr>
          <p:spPr>
            <a:xfrm>
              <a:off x="6643702" y="2196701"/>
              <a:ext cx="1285884" cy="535785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>
              <a:off x="2982506" y="2571750"/>
              <a:ext cx="1393041" cy="642942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endCxn id="12" idx="0"/>
            </p:cNvCxnSpPr>
            <p:nvPr/>
          </p:nvCxnSpPr>
          <p:spPr>
            <a:xfrm rot="16200000" flipH="1">
              <a:off x="4839893" y="2643188"/>
              <a:ext cx="1393041" cy="500066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Скругленный прямоугольник 9"/>
            <p:cNvSpPr/>
            <p:nvPr/>
          </p:nvSpPr>
          <p:spPr>
            <a:xfrm>
              <a:off x="285720" y="2732485"/>
              <a:ext cx="1857388" cy="803678"/>
            </a:xfrm>
            <a:prstGeom prst="round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5720" y="2903493"/>
              <a:ext cx="18573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Наследие</a:t>
              </a:r>
              <a:endParaRPr kumimoji="0" lang="ru-RU" sz="2400" b="1" i="0" u="none" strike="noStrike" kern="1200" cap="none" spc="0" normalizeH="0" baseline="0" noProof="0" dirty="0">
                <a:ln w="12700" cmpd="sng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39813" y="3545960"/>
              <a:ext cx="1785950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Архивы Беларуси</a:t>
              </a:r>
              <a:endParaRPr kumimoji="0" lang="ru-RU" sz="2400" b="1" i="0" u="none" strike="noStrike" kern="1200" cap="none" spc="0" normalizeH="0" baseline="0" noProof="0" dirty="0">
                <a:ln w="12700" cmpd="sng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00924" y="2718827"/>
              <a:ext cx="185738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Белорусы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в</a:t>
              </a:r>
              <a:r>
                <a:rPr kumimoji="0" lang="ru-RU" sz="2400" b="1" i="0" u="none" strike="noStrike" kern="1200" cap="none" spc="0" normalizeH="0" baseline="0" noProof="0" dirty="0" smtClean="0">
                  <a:ln w="12700" cmpd="sng">
                    <a:noFill/>
                    <a:prstDash val="solid"/>
                    <a:miter lim="800000"/>
                  </a:ln>
                  <a:solidFill>
                    <a:srgbClr val="F79646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мире</a:t>
              </a:r>
              <a:endParaRPr kumimoji="0" lang="ru-RU" sz="2400" b="1" i="0" u="none" strike="noStrike" kern="1200" cap="none" spc="0" normalizeH="0" baseline="0" noProof="0" dirty="0">
                <a:ln w="12700" cmpd="sng">
                  <a:noFill/>
                  <a:prstDash val="solid"/>
                  <a:miter lim="800000"/>
                </a:ln>
                <a:solidFill>
                  <a:srgbClr val="F79646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44422" y="750080"/>
              <a:ext cx="7869470" cy="14466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05417" y="688563"/>
              <a:ext cx="714748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Государственная программа </a:t>
              </a:r>
              <a:endParaRPr kumimoji="0" lang="en-US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32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Культура Беларуси» </a:t>
              </a:r>
              <a:r>
                <a:rPr kumimoji="0" lang="ru-RU" sz="3200" b="1" i="0" u="none" strike="noStrike" kern="1200" cap="none" spc="0" normalizeH="0" baseline="0" noProof="0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/>
              </a:r>
              <a:br>
                <a:rPr kumimoji="0" lang="ru-RU" sz="3200" b="1" i="0" u="none" strike="noStrike" kern="1200" cap="none" spc="0" normalizeH="0" baseline="0" noProof="0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3200" b="1" i="0" u="none" strike="noStrike" kern="1200" cap="none" spc="0" normalizeH="0" baseline="0" noProof="0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 </a:t>
              </a:r>
              <a:r>
                <a:rPr kumimoji="0" lang="ru-RU" sz="3200" b="1" i="0" u="none" strike="noStrike" kern="1200" cap="none" spc="0" normalizeH="0" baseline="0" noProof="0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2016–2020 </a:t>
              </a:r>
              <a:r>
                <a:rPr kumimoji="0" lang="ru-RU" sz="3200" b="1" i="0" u="none" strike="noStrike" kern="1200" cap="none" spc="0" normalizeH="0" baseline="0" noProof="0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годы в 2019 году</a:t>
              </a:r>
              <a:endParaRPr kumimoji="0" lang="ru-RU" sz="32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be-BY" sz="2400" dirty="0" smtClean="0">
                <a:solidFill>
                  <a:schemeClr val="bg1"/>
                </a:solidFill>
              </a:rPr>
              <a:t>Министерств</a:t>
            </a:r>
            <a:r>
              <a:rPr lang="ru-RU" sz="2400" dirty="0">
                <a:solidFill>
                  <a:schemeClr val="bg1"/>
                </a:solidFill>
              </a:rPr>
              <a:t>о</a:t>
            </a:r>
            <a:r>
              <a:rPr lang="be-BY" sz="2400" dirty="0" smtClean="0">
                <a:solidFill>
                  <a:schemeClr val="bg1"/>
                </a:solidFill>
              </a:rPr>
              <a:t> культуры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be-BY" sz="2400" dirty="0" smtClean="0">
                <a:solidFill>
                  <a:schemeClr val="bg1"/>
                </a:solidFill>
              </a:rPr>
              <a:t>Республики </a:t>
            </a:r>
            <a:r>
              <a:rPr lang="be-BY" sz="2400" dirty="0">
                <a:solidFill>
                  <a:schemeClr val="bg1"/>
                </a:solidFill>
              </a:rPr>
              <a:t>Беларусь</a:t>
            </a:r>
          </a:p>
          <a:p>
            <a:pPr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57752" y="3577579"/>
            <a:ext cx="1857388" cy="8036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0892" y="2720323"/>
            <a:ext cx="1857388" cy="8036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85720" y="722567"/>
            <a:ext cx="8572592" cy="3672350"/>
            <a:chOff x="285720" y="734729"/>
            <a:chExt cx="8572592" cy="36723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405250" y="3595272"/>
              <a:ext cx="2166750" cy="8118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2700" cmpd="sng">
                    <a:noFill/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alibri"/>
                </a:rPr>
                <a:t>Искусство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2700" cmpd="sng">
                    <a:noFill/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alibri"/>
                </a:rPr>
                <a:t>и творчество</a:t>
              </a:r>
            </a:p>
          </p:txBody>
        </p:sp>
        <p:cxnSp>
          <p:nvCxnSpPr>
            <p:cNvPr id="27" name="Прямая со стрелкой 26"/>
            <p:cNvCxnSpPr>
              <a:endCxn id="34" idx="0"/>
            </p:cNvCxnSpPr>
            <p:nvPr/>
          </p:nvCxnSpPr>
          <p:spPr>
            <a:xfrm rot="10800000" flipV="1">
              <a:off x="1214414" y="2181225"/>
              <a:ext cx="1497830" cy="55126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24" idx="0"/>
            </p:cNvCxnSpPr>
            <p:nvPr/>
          </p:nvCxnSpPr>
          <p:spPr>
            <a:xfrm>
              <a:off x="6643702" y="2196701"/>
              <a:ext cx="1285884" cy="535785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2982506" y="2571750"/>
              <a:ext cx="1393041" cy="642942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endCxn id="23" idx="0"/>
            </p:cNvCxnSpPr>
            <p:nvPr/>
          </p:nvCxnSpPr>
          <p:spPr>
            <a:xfrm rot="16200000" flipH="1">
              <a:off x="4839893" y="2643188"/>
              <a:ext cx="1393041" cy="50006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Скругленный прямоугольник 33"/>
            <p:cNvSpPr/>
            <p:nvPr/>
          </p:nvSpPr>
          <p:spPr>
            <a:xfrm>
              <a:off x="285720" y="2732485"/>
              <a:ext cx="1857388" cy="80367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85720" y="2903493"/>
              <a:ext cx="1857388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alibri"/>
                </a:rPr>
                <a:t>Наследие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939813" y="3545960"/>
              <a:ext cx="1785950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 w="1270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Архивы Беларуси</a:t>
              </a:r>
              <a:endParaRPr kumimoji="0" lang="ru-RU" sz="2400" b="1" i="0" u="none" strike="noStrike" kern="1200" cap="none" spc="0" normalizeH="0" baseline="0" noProof="0" dirty="0">
                <a:ln w="1270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00924" y="2718827"/>
              <a:ext cx="1857388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alibri"/>
                </a:rPr>
                <a:t>Белорусы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2700" cmpd="sng">
                    <a:noFill/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Calibri"/>
                </a:rPr>
                <a:t>в мире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744422" y="750080"/>
              <a:ext cx="7869470" cy="1446621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105417" y="734729"/>
              <a:ext cx="7147480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Государственная программа </a:t>
              </a:r>
              <a:endParaRPr kumimoji="0" lang="en-US" sz="3000" b="1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000" b="1" i="0" u="none" strike="noStrike" kern="1200" cap="none" spc="0" normalizeH="0" baseline="0" noProof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3000" b="1" i="0" u="none" strike="noStrike" kern="1200" cap="none" spc="0" normalizeH="0" baseline="0" noProof="0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Культура Беларуси» </a:t>
              </a:r>
              <a:r>
                <a:rPr kumimoji="0" lang="ru-RU" sz="3000" b="1" i="0" u="none" strike="noStrike" kern="1200" cap="none" spc="0" normalizeH="0" baseline="0" noProof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/>
              </a:r>
              <a:br>
                <a:rPr kumimoji="0" lang="ru-RU" sz="3000" b="1" i="0" u="none" strike="noStrike" kern="1200" cap="none" spc="0" normalizeH="0" baseline="0" noProof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3000" b="1" i="0" u="none" strike="noStrike" kern="1200" cap="none" spc="0" normalizeH="0" baseline="0" noProof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 </a:t>
              </a:r>
              <a:r>
                <a:rPr kumimoji="0" lang="ru-RU" sz="3000" b="1" i="0" u="none" strike="noStrike" kern="1200" cap="none" spc="0" normalizeH="0" baseline="0" noProof="0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2016–2020 </a:t>
              </a:r>
              <a:r>
                <a:rPr kumimoji="0" lang="ru-RU" sz="3000" b="1" i="0" u="none" strike="noStrike" kern="1200" cap="none" spc="0" normalizeH="0" baseline="0" noProof="0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годы в 2019 году</a:t>
              </a:r>
              <a:endParaRPr kumimoji="0" lang="ru-RU" sz="3000" b="1" i="0" u="none" strike="noStrike" kern="1200" cap="none" spc="0" normalizeH="0" baseline="0" noProof="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9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0" y="1152617"/>
            <a:ext cx="4324029" cy="3057588"/>
          </a:xfrm>
          <a:prstGeom prst="rect">
            <a:avLst/>
          </a:prstGeom>
          <a:ln w="19050">
            <a:solidFill>
              <a:sysClr val="window" lastClr="FFFFFF">
                <a:alpha val="94000"/>
              </a:sysClr>
            </a:solidFill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74840"/>
            <a:ext cx="3984734" cy="2817668"/>
          </a:xfrm>
          <a:prstGeom prst="rect">
            <a:avLst/>
          </a:prstGeom>
          <a:ln w="19050">
            <a:solidFill>
              <a:sysClr val="window" lastClr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66195" y="582220"/>
            <a:ext cx="497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Производство музыкальных инструментов</a:t>
            </a:r>
            <a:endParaRPr lang="ru-RU" altLang="ru-RU" sz="2000" b="1" dirty="0">
              <a:cs typeface="Arial" panose="020B060402020202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305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44272" y="1045535"/>
            <a:ext cx="7886700" cy="994172"/>
          </a:xfrm>
        </p:spPr>
        <p:txBody>
          <a:bodyPr/>
          <a:lstStyle/>
          <a:p>
            <a:r>
              <a:rPr lang="ru-RU" dirty="0" smtClean="0"/>
              <a:t>ф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15622" y="1611396"/>
            <a:ext cx="9144000" cy="105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26071"/>
            <a:ext cx="1045721" cy="227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5912" y="3643320"/>
            <a:ext cx="1962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00" b="1" dirty="0">
                <a:latin typeface="Calibri" panose="020F0502020204030204"/>
              </a:rPr>
              <a:t>ЧПУП «Кибиньгитарз»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747" y="970338"/>
            <a:ext cx="2090189" cy="147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83926" y="2417964"/>
            <a:ext cx="1252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00" b="1" dirty="0">
                <a:latin typeface="Calibri" panose="020F0502020204030204"/>
              </a:rPr>
              <a:t>ООО «Зонта»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0716" y="2801676"/>
            <a:ext cx="2698685" cy="176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354747" y="4676585"/>
            <a:ext cx="2497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00" b="1" dirty="0">
                <a:latin typeface="Calibri" panose="020F0502020204030204"/>
              </a:rPr>
              <a:t>ООО «Фабрика фортепиано»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355" y="1592258"/>
            <a:ext cx="1853240" cy="155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8203" y="3250991"/>
            <a:ext cx="2301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00" b="1" dirty="0">
                <a:latin typeface="Calibri" panose="020F0502020204030204"/>
              </a:rPr>
              <a:t>ЧТПУП «Фабрика музыки»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5208" y="458131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Производство музыкальных инструментов</a:t>
            </a:r>
            <a:endParaRPr lang="ru-RU" altLang="ru-RU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3319" y="127492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4669" y="1840782"/>
            <a:ext cx="9144000" cy="1055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9" name="Прямоугольник 8"/>
          <p:cNvSpPr/>
          <p:nvPr/>
        </p:nvSpPr>
        <p:spPr>
          <a:xfrm>
            <a:off x="4219966" y="3368643"/>
            <a:ext cx="12009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ООО «Зонта» </a:t>
            </a:r>
          </a:p>
        </p:txBody>
      </p:sp>
      <p:graphicFrame>
        <p:nvGraphicFramePr>
          <p:cNvPr id="10" name="Объект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884642"/>
              </p:ext>
            </p:extLst>
          </p:nvPr>
        </p:nvGraphicFramePr>
        <p:xfrm>
          <a:off x="1357290" y="1142990"/>
          <a:ext cx="6215106" cy="382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3384" y="742880"/>
            <a:ext cx="7837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cs typeface="Arial" panose="020B0604020202020204" pitchFamily="34" charset="0"/>
              </a:rPr>
              <a:t>Приобретение и ремонт музыкальных инструментов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altLang="ru-RU" sz="2000" i="1" u="none" strike="noStrike" kern="0" cap="none" spc="0" normalizeH="0" baseline="0" noProof="0" dirty="0" smtClean="0">
                <a:ln>
                  <a:noFill/>
                </a:ln>
                <a:uLnTx/>
                <a:uFillTx/>
                <a:cs typeface="Arial" panose="020B0604020202020204" pitchFamily="34" charset="0"/>
              </a:rPr>
              <a:t>(шт.)</a:t>
            </a:r>
            <a:endParaRPr kumimoji="0" lang="ru-RU" sz="2000" i="1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56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7" b="8854"/>
          <a:stretch/>
        </p:blipFill>
        <p:spPr>
          <a:xfrm>
            <a:off x="1321812" y="589501"/>
            <a:ext cx="6562555" cy="443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0585"/>
              </p:ext>
            </p:extLst>
          </p:nvPr>
        </p:nvGraphicFramePr>
        <p:xfrm>
          <a:off x="1835696" y="14741102"/>
          <a:ext cx="2664297" cy="5933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296">
                  <a:extLst>
                    <a:ext uri="{9D8B030D-6E8A-4147-A177-3AD203B41FA5}">
                      <a16:colId xmlns:a16="http://schemas.microsoft.com/office/drawing/2014/main" xmlns="" val="2808683990"/>
                    </a:ext>
                  </a:extLst>
                </a:gridCol>
                <a:gridCol w="1735982">
                  <a:extLst>
                    <a:ext uri="{9D8B030D-6E8A-4147-A177-3AD203B41FA5}">
                      <a16:colId xmlns:a16="http://schemas.microsoft.com/office/drawing/2014/main" xmlns="" val="734403048"/>
                    </a:ext>
                  </a:extLst>
                </a:gridCol>
                <a:gridCol w="443926">
                  <a:extLst>
                    <a:ext uri="{9D8B030D-6E8A-4147-A177-3AD203B41FA5}">
                      <a16:colId xmlns:a16="http://schemas.microsoft.com/office/drawing/2014/main" xmlns="" val="1855931517"/>
                    </a:ext>
                  </a:extLst>
                </a:gridCol>
                <a:gridCol w="367093">
                  <a:extLst>
                    <a:ext uri="{9D8B030D-6E8A-4147-A177-3AD203B41FA5}">
                      <a16:colId xmlns:a16="http://schemas.microsoft.com/office/drawing/2014/main" xmlns="" val="3098199942"/>
                    </a:ext>
                  </a:extLst>
                </a:gridCol>
              </a:tblGrid>
              <a:tr h="910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п/п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004902"/>
                  </a:ext>
                </a:extLst>
              </a:tr>
              <a:tr h="221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255985"/>
                  </a:ext>
                </a:extLst>
              </a:tr>
              <a:tr h="88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055278"/>
                  </a:ext>
                </a:extLst>
              </a:tr>
              <a:tr h="132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9560671"/>
                  </a:ext>
                </a:extLst>
              </a:tr>
              <a:tr h="177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585825"/>
                  </a:ext>
                </a:extLst>
              </a:tr>
              <a:tr h="177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262918"/>
                  </a:ext>
                </a:extLst>
              </a:tr>
              <a:tr h="132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126069"/>
                  </a:ext>
                </a:extLst>
              </a:tr>
              <a:tr h="22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483823"/>
                  </a:ext>
                </a:extLst>
              </a:tr>
              <a:tr h="22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Палацавы комплекс (XVI - першая палова XVIII стагоддзя, у г.п. Ружаны. Рэстаўрацыя і прыстасаванне ўсходняга корпуса (долевы ўдзел)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250,0</a:t>
                      </a:r>
                      <a:endParaRPr lang="ru-RU" sz="1200" b="0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176089"/>
                  </a:ext>
                </a:extLst>
              </a:tr>
              <a:tr h="177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Помнік архітэктуры XVIII стагоддзя. Комплекс былога калегіума езуітаў у в. Юравічы. Рэканструкцыя з рэстаўрацыяй (долевы ўдзел)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225,0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225,0</a:t>
                      </a:r>
                      <a:endParaRPr lang="ru-RU" sz="1200" b="0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705068"/>
                  </a:ext>
                </a:extLst>
              </a:tr>
              <a:tr h="221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Рэканструкцыя з рэстаўрацыяй будынка рэспубліканскай гімназіі-каледжа пры Беларускай дзяржаўнай акадэміі музыкі на пл. Свабоды, 7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310,0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91" marR="44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4377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499482"/>
            <a:ext cx="8790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Строительство и реконструкция </a:t>
            </a:r>
            <a:r>
              <a:rPr lang="ru-RU" sz="2000" b="1" dirty="0" smtClean="0"/>
              <a:t>объектов культуры в </a:t>
            </a:r>
            <a:r>
              <a:rPr lang="ru-RU" altLang="ru-RU" sz="2000" b="1" dirty="0" smtClean="0">
                <a:cs typeface="Arial" panose="020B0604020202020204" pitchFamily="34" charset="0"/>
              </a:rPr>
              <a:t>2019 году</a:t>
            </a:r>
            <a:endParaRPr lang="ru-RU" alt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1376"/>
              </p:ext>
            </p:extLst>
          </p:nvPr>
        </p:nvGraphicFramePr>
        <p:xfrm>
          <a:off x="578195" y="915556"/>
          <a:ext cx="8136904" cy="402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09"/>
                <a:gridCol w="7289595"/>
              </a:tblGrid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объекта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449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Реставрация и приспособление единого комплекса зданий Национального художественного музея Республики </a:t>
                      </a:r>
                      <a:r>
                        <a:rPr lang="ru-RU" sz="1200" b="1" dirty="0" smtClean="0">
                          <a:effectLst/>
                        </a:rPr>
                        <a:t>Беларусь в </a:t>
                      </a:r>
                      <a:r>
                        <a:rPr lang="ru-RU" sz="1200" b="1" dirty="0">
                          <a:effectLst/>
                        </a:rPr>
                        <a:t>г. Минске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костела Божьего </a:t>
                      </a:r>
                      <a:r>
                        <a:rPr lang="ru-RU" sz="1200" b="1" dirty="0" smtClean="0">
                          <a:effectLst/>
                        </a:rPr>
                        <a:t>Тела в </a:t>
                      </a:r>
                      <a:r>
                        <a:rPr lang="ru-RU" sz="1200" b="1" dirty="0">
                          <a:effectLst/>
                        </a:rPr>
                        <a:t>г. Несвиже Минской области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</a:t>
                      </a:r>
                      <a:r>
                        <a:rPr lang="ru-RU" sz="1200" b="1" dirty="0" err="1">
                          <a:effectLst/>
                        </a:rPr>
                        <a:t>Спасо</a:t>
                      </a:r>
                      <a:r>
                        <a:rPr lang="ru-RU" sz="1200" b="1" dirty="0">
                          <a:effectLst/>
                        </a:rPr>
                        <a:t>-Преображенской церкви в г. Полоцке Витебской области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(</a:t>
                      </a:r>
                      <a:r>
                        <a:rPr lang="ru-RU" sz="1200" b="1" dirty="0">
                          <a:effectLst/>
                        </a:rPr>
                        <a:t>историко-культурная ценность XII века)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Успенского монастыря в </a:t>
                      </a:r>
                      <a:r>
                        <a:rPr lang="ru-RU" sz="1200" b="1" dirty="0" smtClean="0">
                          <a:effectLst/>
                        </a:rPr>
                        <a:t>д. </a:t>
                      </a:r>
                      <a:r>
                        <a:rPr lang="ru-RU" sz="1200" b="1" dirty="0" err="1" smtClean="0">
                          <a:effectLst/>
                        </a:rPr>
                        <a:t>Пустынки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Мстиславского района Могилевской области (памятник архитектуры XVIII - XIX веков)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Коссовского дворцово-паркового ансамбля в г. Коссово </a:t>
                      </a:r>
                      <a:r>
                        <a:rPr lang="ru-RU" sz="1200" b="1" dirty="0" err="1">
                          <a:effectLst/>
                        </a:rPr>
                        <a:t>Ивацевичского</a:t>
                      </a:r>
                      <a:r>
                        <a:rPr lang="ru-RU" sz="1200" b="1" dirty="0">
                          <a:effectLst/>
                        </a:rPr>
                        <a:t> района Брестской области (памятник архитектуры XIX века)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Дворцово-паркового ансамбля в </a:t>
                      </a:r>
                      <a:r>
                        <a:rPr lang="ru-RU" sz="1200" b="1" dirty="0" smtClean="0">
                          <a:effectLst/>
                        </a:rPr>
                        <a:t>д. </a:t>
                      </a:r>
                      <a:r>
                        <a:rPr lang="ru-RU" sz="1200" b="1" dirty="0" err="1">
                          <a:effectLst/>
                        </a:rPr>
                        <a:t>Жиличи</a:t>
                      </a:r>
                      <a:r>
                        <a:rPr lang="ru-RU" sz="1200" b="1" dirty="0">
                          <a:effectLst/>
                        </a:rPr>
                        <a:t> Кировского района Могилевской области (памятник архитектуры XVIII - XIX веков)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Реставрация и приспособление Дворцового комплекса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в г.п. Ружаны </a:t>
                      </a:r>
                      <a:r>
                        <a:rPr lang="ru-RU" sz="1200" b="1" dirty="0" err="1">
                          <a:effectLst/>
                        </a:rPr>
                        <a:t>Пружанского</a:t>
                      </a:r>
                      <a:r>
                        <a:rPr lang="ru-RU" sz="1200" b="1" dirty="0">
                          <a:effectLst/>
                        </a:rPr>
                        <a:t> района Брестской области (памятник архитектуры XVI - XVIII веков)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Комплекса бывшего коллегиума иезуитов в </a:t>
                      </a:r>
                      <a:r>
                        <a:rPr lang="ru-RU" sz="1200" b="1" dirty="0" smtClean="0">
                          <a:effectLst/>
                        </a:rPr>
                        <a:t>д. </a:t>
                      </a:r>
                      <a:r>
                        <a:rPr lang="ru-RU" sz="1200" b="1" dirty="0" err="1">
                          <a:effectLst/>
                        </a:rPr>
                        <a:t>Юровичи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Калинковичского</a:t>
                      </a:r>
                      <a:r>
                        <a:rPr lang="ru-RU" sz="1200" b="1" dirty="0">
                          <a:effectLst/>
                        </a:rPr>
                        <a:t> района Гомельской области (памятник архитектуры XVIII века)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  <a:tr h="37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Реконструкция с реставрацией здания республиканской гимназии-колледжа при Белорусской государственной академии музыки в г. Минске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6" marR="339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8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341558"/>
              </p:ext>
            </p:extLst>
          </p:nvPr>
        </p:nvGraphicFramePr>
        <p:xfrm>
          <a:off x="58622" y="787511"/>
          <a:ext cx="8699291" cy="460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79712" y="627534"/>
            <a:ext cx="79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e-BY" sz="2000" b="1" dirty="0">
                <a:cs typeface="Times New Roman" pitchFamily="18" charset="0"/>
              </a:rPr>
              <a:t>Увел</a:t>
            </a:r>
            <a:r>
              <a:rPr lang="ru-RU" sz="2000" b="1" dirty="0">
                <a:cs typeface="Times New Roman" pitchFamily="18" charset="0"/>
              </a:rPr>
              <a:t>ичение количества посещений </a:t>
            </a:r>
            <a:endParaRPr lang="en-US" sz="2000" b="1" dirty="0">
              <a:cs typeface="Times New Roman" pitchFamily="18" charset="0"/>
            </a:endParaRPr>
          </a:p>
          <a:p>
            <a:pPr lvl="0" algn="ctr" defTabSz="9142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cs typeface="Times New Roman" pitchFamily="18" charset="0"/>
              </a:rPr>
              <a:t>библиотек по отношению к 2015 </a:t>
            </a:r>
            <a:r>
              <a:rPr lang="ru-RU" sz="2000" b="1" dirty="0" smtClean="0">
                <a:cs typeface="Times New Roman" pitchFamily="18" charset="0"/>
              </a:rPr>
              <a:t>году</a:t>
            </a:r>
            <a:endParaRPr lang="ru-RU" altLang="ru-RU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66456" y="430709"/>
            <a:ext cx="7257522" cy="10401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6854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45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/>
              </a:rPr>
              <a:t>Театрально-зрелищными организациями республики</a:t>
            </a:r>
          </a:p>
          <a:p>
            <a:pPr marL="0" marR="0" lvl="0" indent="0" algn="ctr" defTabSz="68545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/>
              </a:rPr>
              <a:t> в 2019 году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/>
              </a:rPr>
              <a:t>проведено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17 500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/>
              </a:rPr>
              <a:t>мероприятий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Arial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83706"/>
              </p:ext>
            </p:extLst>
          </p:nvPr>
        </p:nvGraphicFramePr>
        <p:xfrm>
          <a:off x="467544" y="1241088"/>
          <a:ext cx="775977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3"/>
          <p:cNvSpPr txBox="1">
            <a:spLocks/>
          </p:cNvSpPr>
          <p:nvPr/>
        </p:nvSpPr>
        <p:spPr>
          <a:xfrm>
            <a:off x="6203028" y="4792080"/>
            <a:ext cx="2024289" cy="28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0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1226" y="553710"/>
            <a:ext cx="7886700" cy="8239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 сфере театрального искусства проведено </a:t>
            </a:r>
            <a:br>
              <a:rPr lang="ru-RU" sz="2000" b="1" dirty="0"/>
            </a:br>
            <a:r>
              <a:rPr lang="ru-RU" sz="2000" b="1" dirty="0">
                <a:solidFill>
                  <a:srgbClr val="C00000"/>
                </a:solidFill>
              </a:rPr>
              <a:t>10 042 </a:t>
            </a:r>
            <a:r>
              <a:rPr lang="ru-RU" sz="2000" b="1" dirty="0" smtClean="0"/>
              <a:t>мероприятия</a:t>
            </a:r>
            <a:endParaRPr lang="ru-RU" sz="2000" b="1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34572" y="5236799"/>
            <a:ext cx="2057400" cy="226955"/>
          </a:xfrm>
        </p:spPr>
        <p:txBody>
          <a:bodyPr/>
          <a:lstStyle/>
          <a:p>
            <a:pPr defTabSz="685800"/>
            <a:fld id="{576863CC-112C-4462-AAAD-F85C909DAE6E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defTabSz="685800"/>
              <a:t>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32739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32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0658" y="449249"/>
            <a:ext cx="7886700" cy="85262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31750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 сфере музыкального, хореографического и циркового искусства проведено </a:t>
            </a:r>
            <a:r>
              <a:rPr lang="ru-RU" sz="2000" b="1" dirty="0">
                <a:solidFill>
                  <a:srgbClr val="C00000"/>
                </a:solidFill>
              </a:rPr>
              <a:t>7 458 </a:t>
            </a:r>
            <a:r>
              <a:rPr lang="ru-RU" sz="2000" b="1" dirty="0"/>
              <a:t>мероприятий</a:t>
            </a:r>
          </a:p>
        </p:txBody>
      </p:sp>
      <p:graphicFrame>
        <p:nvGraphicFramePr>
          <p:cNvPr id="6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28716"/>
              </p:ext>
            </p:extLst>
          </p:nvPr>
        </p:nvGraphicFramePr>
        <p:xfrm>
          <a:off x="155576" y="1262001"/>
          <a:ext cx="9001000" cy="377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17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289" y="519353"/>
            <a:ext cx="7840619" cy="9941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4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45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/>
              </a:rPr>
              <a:t>Количество посещений театрально-зрелищных организаций республики в 2019 году составило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5 339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Arial"/>
              </a:rPr>
              <a:t>772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Arial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659563"/>
              </p:ext>
            </p:extLst>
          </p:nvPr>
        </p:nvGraphicFramePr>
        <p:xfrm>
          <a:off x="628650" y="1369218"/>
          <a:ext cx="7886700" cy="351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755576" y="255868"/>
            <a:ext cx="7702622" cy="4803065"/>
            <a:chOff x="981398" y="96994"/>
            <a:chExt cx="7702622" cy="4803065"/>
          </a:xfrm>
        </p:grpSpPr>
        <p:grpSp>
          <p:nvGrpSpPr>
            <p:cNvPr id="54" name="Группа 53"/>
            <p:cNvGrpSpPr/>
            <p:nvPr/>
          </p:nvGrpSpPr>
          <p:grpSpPr>
            <a:xfrm flipH="1">
              <a:off x="8276932" y="631746"/>
              <a:ext cx="407088" cy="3281487"/>
              <a:chOff x="1136674" y="601263"/>
              <a:chExt cx="349584" cy="3436915"/>
            </a:xfrm>
            <a:scene3d>
              <a:camera prst="orthographicFront">
                <a:rot lat="0" lon="21299992" rev="0"/>
              </a:camera>
              <a:lightRig rig="threePt" dir="t"/>
            </a:scene3d>
          </p:grpSpPr>
          <p:cxnSp>
            <p:nvCxnSpPr>
              <p:cNvPr id="55" name="Соединительная линия уступом 54"/>
              <p:cNvCxnSpPr/>
              <p:nvPr/>
            </p:nvCxnSpPr>
            <p:spPr>
              <a:xfrm rot="10800000" flipV="1">
                <a:off x="1144072" y="601263"/>
                <a:ext cx="342186" cy="3436915"/>
              </a:xfrm>
              <a:prstGeom prst="bentConnector3">
                <a:avLst>
                  <a:gd name="adj1" fmla="val 203549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Соединительная линия уступом 55"/>
              <p:cNvCxnSpPr/>
              <p:nvPr/>
            </p:nvCxnSpPr>
            <p:spPr>
              <a:xfrm rot="10800000" flipV="1">
                <a:off x="1136674" y="601263"/>
                <a:ext cx="325110" cy="1553849"/>
              </a:xfrm>
              <a:prstGeom prst="bentConnector3">
                <a:avLst>
                  <a:gd name="adj1" fmla="val 206111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Скругленный прямоугольник 30"/>
            <p:cNvSpPr/>
            <p:nvPr/>
          </p:nvSpPr>
          <p:spPr>
            <a:xfrm>
              <a:off x="1058278" y="1469403"/>
              <a:ext cx="3469091" cy="1620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052632" y="3262469"/>
              <a:ext cx="3469091" cy="1620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5147415" y="3247316"/>
              <a:ext cx="3470400" cy="1620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>
              <a:spLocks/>
            </p:cNvSpPr>
            <p:nvPr/>
          </p:nvSpPr>
          <p:spPr>
            <a:xfrm>
              <a:off x="5178296" y="1474048"/>
              <a:ext cx="3469091" cy="1620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314808" y="96994"/>
              <a:ext cx="7154064" cy="1260000"/>
            </a:xfrm>
            <a:prstGeom prst="roundRect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342456" y="118492"/>
              <a:ext cx="704137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3000" b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rPr>
                <a:t>Цели </a:t>
              </a:r>
              <a:br>
                <a:rPr lang="ru-RU" sz="3000" b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rPr>
              </a:br>
              <a:r>
                <a:rPr lang="ru-RU" sz="3000" b="1" dirty="0" smtClean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rPr>
                <a:t>государственной программы </a:t>
              </a:r>
              <a:endParaRPr lang="ru-RU" sz="30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22605" y="1749137"/>
              <a:ext cx="27748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сохранение исторической памяти белорусского народа, его национально-культурной самобытности и традиций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14808" y="3509887"/>
              <a:ext cx="3052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активное вовлечение граждан Беларуси в культурную жизнь страны, реализация творческого потенциала нации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16279" y="3191899"/>
              <a:ext cx="3562653" cy="170816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обеспечение качественного формирования, сохранности и использования документов Национального архивного фонда</a:t>
              </a:r>
            </a:p>
            <a:p>
              <a:pPr algn="ctr"/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 Республики Беларусь </a:t>
              </a:r>
              <a:br>
                <a:rPr lang="ru-RU" sz="15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как части информационного </a:t>
              </a:r>
              <a:br>
                <a:rPr lang="ru-RU" sz="15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ресурса страны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39057" y="1758928"/>
              <a:ext cx="3052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ru-RU" sz="1500" b="1" dirty="0">
                  <a:latin typeface="Times New Roman" pitchFamily="18" charset="0"/>
                  <a:cs typeface="Times New Roman" pitchFamily="18" charset="0"/>
                </a:rPr>
                <a:t>содействие сохранению национально-культурной идентичности белорусской диаспоры</a:t>
              </a: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981398" y="607738"/>
              <a:ext cx="347969" cy="3305495"/>
              <a:chOff x="1138289" y="601263"/>
              <a:chExt cx="347969" cy="3436915"/>
            </a:xfrm>
          </p:grpSpPr>
          <p:cxnSp>
            <p:nvCxnSpPr>
              <p:cNvPr id="44" name="Соединительная линия уступом 43"/>
              <p:cNvCxnSpPr/>
              <p:nvPr/>
            </p:nvCxnSpPr>
            <p:spPr>
              <a:xfrm rot="10800000" flipV="1">
                <a:off x="1144072" y="601263"/>
                <a:ext cx="342186" cy="3436915"/>
              </a:xfrm>
              <a:prstGeom prst="bentConnector3">
                <a:avLst>
                  <a:gd name="adj1" fmla="val 203549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Соединительная линия уступом 36"/>
              <p:cNvCxnSpPr/>
              <p:nvPr/>
            </p:nvCxnSpPr>
            <p:spPr>
              <a:xfrm rot="10800000" flipV="1">
                <a:off x="1138289" y="601263"/>
                <a:ext cx="325110" cy="1553849"/>
              </a:xfrm>
              <a:prstGeom prst="bentConnector3">
                <a:avLst>
                  <a:gd name="adj1" fmla="val 206111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727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6438" y="273844"/>
            <a:ext cx="7615756" cy="9941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Количество посещений в сфере театрального </a:t>
            </a:r>
            <a:r>
              <a:rPr lang="ru-RU" sz="2000" b="1" dirty="0" smtClean="0"/>
              <a:t>искусства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составило </a:t>
            </a:r>
            <a:r>
              <a:rPr lang="ru-RU" sz="2000" b="1" dirty="0">
                <a:solidFill>
                  <a:srgbClr val="C00000"/>
                </a:solidFill>
              </a:rPr>
              <a:t>2 142 633</a:t>
            </a:r>
          </a:p>
        </p:txBody>
      </p:sp>
      <p:graphicFrame>
        <p:nvGraphicFramePr>
          <p:cNvPr id="6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63150"/>
              </p:ext>
            </p:extLst>
          </p:nvPr>
        </p:nvGraphicFramePr>
        <p:xfrm>
          <a:off x="404083" y="1110995"/>
          <a:ext cx="8335838" cy="365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40105"/>
              </p:ext>
            </p:extLst>
          </p:nvPr>
        </p:nvGraphicFramePr>
        <p:xfrm>
          <a:off x="766438" y="1171534"/>
          <a:ext cx="7856216" cy="378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70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8335836" cy="9941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Количество посещений в сфере музыкального, хореографического и циркового искусства </a:t>
            </a:r>
            <a:r>
              <a:rPr lang="ru-RU" sz="2000" b="1" dirty="0" smtClean="0"/>
              <a:t>составило </a:t>
            </a:r>
            <a:r>
              <a:rPr lang="ru-RU" sz="2000" b="1" dirty="0">
                <a:solidFill>
                  <a:srgbClr val="C00000"/>
                </a:solidFill>
              </a:rPr>
              <a:t>3 197 139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58573"/>
              </p:ext>
            </p:extLst>
          </p:nvPr>
        </p:nvGraphicFramePr>
        <p:xfrm>
          <a:off x="240059" y="1198491"/>
          <a:ext cx="8663881" cy="3756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96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107" y="-24635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" y="167240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1683" y="4960867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60697121"/>
              </p:ext>
            </p:extLst>
          </p:nvPr>
        </p:nvGraphicFramePr>
        <p:xfrm>
          <a:off x="961434" y="564738"/>
          <a:ext cx="7296472" cy="488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29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107" y="-24635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" y="167240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1683" y="4960867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65215974"/>
              </p:ext>
            </p:extLst>
          </p:nvPr>
        </p:nvGraphicFramePr>
        <p:xfrm>
          <a:off x="679247" y="577750"/>
          <a:ext cx="784887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03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" y="1038097"/>
            <a:ext cx="4127219" cy="3263504"/>
          </a:xfrm>
          <a:prstGeom prst="rect">
            <a:avLst/>
          </a:prstGeom>
          <a:ln w="15875">
            <a:solidFill>
              <a:sysClr val="window" lastClr="FFFFFF"/>
            </a:solidFill>
          </a:ln>
          <a:effectLst>
            <a:outerShdw blurRad="50800" dist="38100" dir="2700000" sx="101000" sy="101000" algn="tl" rotWithShape="0">
              <a:prstClr val="black">
                <a:alpha val="4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86580"/>
            <a:ext cx="4498223" cy="2998815"/>
          </a:xfrm>
          <a:prstGeom prst="rect">
            <a:avLst/>
          </a:prstGeom>
          <a:ln w="15875">
            <a:solidFill>
              <a:sysClr val="window" lastClr="FFFFFF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5" y="468754"/>
            <a:ext cx="8098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cs typeface="Arial" panose="020B0604020202020204" pitchFamily="34" charset="0"/>
              </a:rPr>
              <a:t>Международный </a:t>
            </a:r>
            <a:r>
              <a:rPr lang="ru-RU" altLang="ru-RU" sz="2000" b="1" dirty="0" smtClean="0">
                <a:cs typeface="Arial" panose="020B0604020202020204" pitchFamily="34" charset="0"/>
              </a:rPr>
              <a:t>пленэр гончаров в г.п. Копысь Оршанского района</a:t>
            </a:r>
            <a:endParaRPr lang="ru-RU" altLang="ru-RU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9" descr="DSC_07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60" y="1404614"/>
            <a:ext cx="5027201" cy="3351728"/>
          </a:xfrm>
          <a:prstGeom prst="rect">
            <a:avLst/>
          </a:prstGeom>
          <a:noFill/>
          <a:ln w="15875">
            <a:solidFill>
              <a:sysClr val="window" lastClr="FFFFFF"/>
            </a:solidFill>
            <a:miter lim="800000"/>
            <a:headEnd/>
            <a:tailEnd/>
          </a:ln>
          <a:effectLst>
            <a:outerShdw blurRad="50800" dist="63500" dir="2700000" algn="tl" rotWithShape="0">
              <a:schemeClr val="bg1">
                <a:lumMod val="65000"/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SC_07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4" y="1275606"/>
            <a:ext cx="2392180" cy="3587958"/>
          </a:xfrm>
          <a:prstGeom prst="rect">
            <a:avLst/>
          </a:prstGeom>
          <a:noFill/>
          <a:ln w="15875">
            <a:solidFill>
              <a:sysClr val="window" lastClr="FFFFFF"/>
            </a:solidFill>
            <a:miter lim="800000"/>
            <a:headEnd/>
            <a:tailEnd/>
          </a:ln>
          <a:effectLst>
            <a:outerShdw blurRad="50800" dist="63500" dir="2700000" algn="tl" rotWithShape="0">
              <a:schemeClr val="bg1">
                <a:lumMod val="65000"/>
                <a:alpha val="9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72" y="571846"/>
            <a:ext cx="8952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7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Arial" panose="020B0604020202020204" pitchFamily="34" charset="0"/>
              </a:rPr>
              <a:t>Семинары-стажировки для руководителей учреждений культуры 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+mj-lt"/>
                <a:cs typeface="Arial" panose="020B0604020202020204" pitchFamily="34" charset="0"/>
              </a:rPr>
              <a:t>         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Arial" panose="020B0604020202020204" pitchFamily="34" charset="0"/>
              </a:rPr>
              <a:t>коллективов любительского творчества Оршанского района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4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39705"/>
            <a:ext cx="9144000" cy="1055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57436"/>
              </p:ext>
            </p:extLst>
          </p:nvPr>
        </p:nvGraphicFramePr>
        <p:xfrm>
          <a:off x="471163" y="1150508"/>
          <a:ext cx="7833609" cy="400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" y="1140590"/>
            <a:ext cx="2885080" cy="179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"/>
          <p:cNvSpPr txBox="1"/>
          <p:nvPr/>
        </p:nvSpPr>
        <p:spPr>
          <a:xfrm>
            <a:off x="2971800" y="2936551"/>
            <a:ext cx="685800" cy="685800"/>
          </a:xfrm>
          <a:prstGeom prst="rect">
            <a:avLst/>
          </a:prstGeom>
          <a:effectLst>
            <a:outerShdw blurRad="50800" dist="25400" dir="2700000" algn="tl" rotWithShape="0">
              <a:prstClr val="black"/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5353372" y="2926386"/>
            <a:ext cx="685800" cy="685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/>
              <a:t>38</a:t>
            </a:r>
            <a:r>
              <a:rPr lang="en-US" sz="1800" b="1" dirty="0"/>
              <a:t>,8</a:t>
            </a:r>
            <a:endParaRPr lang="ru-RU" sz="18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6300192" y="2294409"/>
            <a:ext cx="685800" cy="685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800" b="1" dirty="0"/>
              <a:t>45,6</a:t>
            </a:r>
            <a:endParaRPr lang="ru-RU" sz="1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9069" y="512476"/>
            <a:ext cx="700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/>
            <a:r>
              <a:rPr lang="ru-RU" sz="2000" b="1" dirty="0">
                <a:cs typeface="Times New Roman" panose="02020603050405020304" pitchFamily="18" charset="0"/>
              </a:rPr>
              <a:t>Результаты работы государственной киносети</a:t>
            </a:r>
          </a:p>
        </p:txBody>
      </p:sp>
    </p:spTree>
    <p:extLst>
      <p:ext uri="{BB962C8B-B14F-4D97-AF65-F5344CB8AC3E}">
        <p14:creationId xmlns:p14="http://schemas.microsoft.com/office/powerpoint/2010/main" val="926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26663553"/>
              </p:ext>
            </p:extLst>
          </p:nvPr>
        </p:nvGraphicFramePr>
        <p:xfrm>
          <a:off x="58622" y="539750"/>
          <a:ext cx="8617834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28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25283643"/>
              </p:ext>
            </p:extLst>
          </p:nvPr>
        </p:nvGraphicFramePr>
        <p:xfrm>
          <a:off x="1332384" y="539750"/>
          <a:ext cx="65043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62336" y="539750"/>
            <a:ext cx="6174432" cy="68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уникальных и особо ценных архивных документов</a:t>
            </a:r>
            <a:r>
              <a:rPr lang="en-US" b="1" dirty="0"/>
              <a:t>,</a:t>
            </a:r>
            <a:r>
              <a:rPr lang="ru-RU" b="1" dirty="0"/>
              <a:t> имеющих страховые копии </a:t>
            </a:r>
            <a:r>
              <a:rPr lang="ru-RU" sz="2000" i="1" dirty="0">
                <a:solidFill>
                  <a:prstClr val="black"/>
                </a:solidFill>
              </a:rPr>
              <a:t>(ед.)</a:t>
            </a:r>
          </a:p>
        </p:txBody>
      </p:sp>
    </p:spTree>
    <p:extLst>
      <p:ext uri="{BB962C8B-B14F-4D97-AF65-F5344CB8AC3E}">
        <p14:creationId xmlns:p14="http://schemas.microsoft.com/office/powerpoint/2010/main" val="1541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-10002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99993020"/>
              </p:ext>
            </p:extLst>
          </p:nvPr>
        </p:nvGraphicFramePr>
        <p:xfrm>
          <a:off x="942327" y="743539"/>
          <a:ext cx="714467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04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51213985"/>
              </p:ext>
            </p:extLst>
          </p:nvPr>
        </p:nvGraphicFramePr>
        <p:xfrm>
          <a:off x="269776" y="751051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43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87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6600977"/>
              </p:ext>
            </p:extLst>
          </p:nvPr>
        </p:nvGraphicFramePr>
        <p:xfrm>
          <a:off x="58622" y="539750"/>
          <a:ext cx="8977874" cy="444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78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r>
              <a:rPr lang="be-BY" sz="2400" dirty="0">
                <a:solidFill>
                  <a:prstClr val="white"/>
                </a:solidFill>
              </a:rPr>
              <a:t>Министерств</a:t>
            </a:r>
            <a:r>
              <a:rPr lang="ru-RU" sz="2400" dirty="0">
                <a:solidFill>
                  <a:prstClr val="white"/>
                </a:solidFill>
              </a:rPr>
              <a:t>о</a:t>
            </a:r>
            <a:r>
              <a:rPr lang="be-BY" sz="2400" dirty="0">
                <a:solidFill>
                  <a:prstClr val="white"/>
                </a:solidFill>
              </a:rPr>
              <a:t> культуры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be-BY" sz="2400" dirty="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82841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ru-RU" sz="2000" b="1" dirty="0"/>
              <a:t>Международное сотрудничество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01701"/>
            <a:ext cx="6466941" cy="40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7779420"/>
              </p:ext>
            </p:extLst>
          </p:nvPr>
        </p:nvGraphicFramePr>
        <p:xfrm>
          <a:off x="1115616" y="686894"/>
          <a:ext cx="7374089" cy="429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04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72530717"/>
              </p:ext>
            </p:extLst>
          </p:nvPr>
        </p:nvGraphicFramePr>
        <p:xfrm>
          <a:off x="575556" y="553992"/>
          <a:ext cx="7992888" cy="436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85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5134247"/>
              </p:ext>
            </p:extLst>
          </p:nvPr>
        </p:nvGraphicFramePr>
        <p:xfrm>
          <a:off x="1043608" y="620563"/>
          <a:ext cx="7344816" cy="444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70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0371" y="627534"/>
            <a:ext cx="9144000" cy="806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Сведения об отреставрированных памятниках архитектуры </a:t>
            </a:r>
            <a:br>
              <a:rPr lang="ru-RU" sz="20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за 2018-2019 годы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787643"/>
              </p:ext>
            </p:extLst>
          </p:nvPr>
        </p:nvGraphicFramePr>
        <p:xfrm>
          <a:off x="0" y="1275606"/>
          <a:ext cx="9144000" cy="370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7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485970"/>
              </p:ext>
            </p:extLst>
          </p:nvPr>
        </p:nvGraphicFramePr>
        <p:xfrm>
          <a:off x="960692" y="464200"/>
          <a:ext cx="7632848" cy="119601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xmlns="" val="2654876653"/>
                    </a:ext>
                  </a:extLst>
                </a:gridCol>
              </a:tblGrid>
              <a:tr h="261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«Наследие»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637" marR="25637" marT="42178" marB="4217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64413"/>
                  </a:ext>
                </a:extLst>
              </a:tr>
              <a:tr h="818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 Сохранение историко-культурного </a:t>
                      </a:r>
                      <a:r>
                        <a:rPr lang="ru-RU" sz="15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наследия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нематериальных историко-культурных ценностей, включенных в Государственный список историко-культурных ценностей Республики Беларусь</a:t>
                      </a:r>
                    </a:p>
                  </a:txBody>
                  <a:tcPr marL="25637" marR="25637" marT="42178" marB="4217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71459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14647961"/>
              </p:ext>
            </p:extLst>
          </p:nvPr>
        </p:nvGraphicFramePr>
        <p:xfrm>
          <a:off x="611560" y="1098725"/>
          <a:ext cx="8442101" cy="372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4835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prstClr val="white"/>
              </a:solidFill>
            </a:endParaRPr>
          </a:p>
          <a:p>
            <a:pPr lvl="0" algn="ctr"/>
            <a:r>
              <a:rPr lang="be-BY" sz="2400">
                <a:solidFill>
                  <a:prstClr val="white"/>
                </a:solidFill>
              </a:rPr>
              <a:t>Министерств</a:t>
            </a:r>
            <a:r>
              <a:rPr lang="ru-RU" sz="2400">
                <a:solidFill>
                  <a:prstClr val="white"/>
                </a:solidFill>
              </a:rPr>
              <a:t>о</a:t>
            </a:r>
            <a:r>
              <a:rPr lang="be-BY" sz="2400">
                <a:solidFill>
                  <a:prstClr val="white"/>
                </a:solidFill>
              </a:rPr>
              <a:t> культуры</a:t>
            </a:r>
            <a:r>
              <a:rPr lang="en-US" sz="2400">
                <a:solidFill>
                  <a:prstClr val="white"/>
                </a:solidFill>
              </a:rPr>
              <a:t> </a:t>
            </a:r>
            <a:r>
              <a:rPr lang="be-BY" sz="2400">
                <a:solidFill>
                  <a:prstClr val="white"/>
                </a:solidFill>
              </a:rPr>
              <a:t>Республики Беларусь</a:t>
            </a:r>
          </a:p>
          <a:p>
            <a:pPr lvl="0" algn="ctr" defTabSz="685800">
              <a:defRPr/>
            </a:pPr>
            <a:endParaRPr lang="ru-RU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1" name="Picture 13" descr="Фон_общ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" y="191876"/>
            <a:ext cx="825083" cy="5819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576" y="4985503"/>
            <a:ext cx="9144000" cy="158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4095" y="616060"/>
            <a:ext cx="8640960" cy="830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11 декабря 2019 г. весенний обряд «Юрьевский хоровод» </a:t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в д. Погост Житковичского района Гомельской области </a:t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</a:b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Times New Roman" panose="02020603050405020304" pitchFamily="18" charset="0"/>
              </a:rPr>
              <a:t>включен в Список нематериального наследия ЮНЕСКО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9095"/>
          <a:stretch/>
        </p:blipFill>
        <p:spPr>
          <a:xfrm>
            <a:off x="1092578" y="1446228"/>
            <a:ext cx="6973988" cy="342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7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  <a:tileRect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  <a:tileRect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  <a:tileRect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  <a:tileRect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  <a:tileRect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  <a:tileRect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1035</Words>
  <Application>Microsoft Office PowerPoint</Application>
  <PresentationFormat>Экран (16:9)</PresentationFormat>
  <Paragraphs>302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сфере театрального искусства проведено  10 042 мероприятия</vt:lpstr>
      <vt:lpstr>В сфере музыкального, хореографического и циркового искусства проведено 7 458 мероприятий</vt:lpstr>
      <vt:lpstr>Презентация PowerPoint</vt:lpstr>
      <vt:lpstr>Количество посещений в сфере театрального искусства  составило 2 142 633</vt:lpstr>
      <vt:lpstr>Количество посещений в сфере музыкального, хореографического и циркового искусства составило 3 197 139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Seph</dc:creator>
  <cp:lastModifiedBy>HP</cp:lastModifiedBy>
  <cp:revision>210</cp:revision>
  <cp:lastPrinted>2019-02-28T14:11:16Z</cp:lastPrinted>
  <dcterms:created xsi:type="dcterms:W3CDTF">2019-02-28T09:07:40Z</dcterms:created>
  <dcterms:modified xsi:type="dcterms:W3CDTF">2020-06-08T13:41:06Z</dcterms:modified>
</cp:coreProperties>
</file>